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9" r:id="rId1"/>
  </p:sldMasterIdLst>
  <p:notesMasterIdLst>
    <p:notesMasterId r:id="rId52"/>
  </p:notesMasterIdLst>
  <p:handoutMasterIdLst>
    <p:handoutMasterId r:id="rId53"/>
  </p:handoutMasterIdLst>
  <p:sldIdLst>
    <p:sldId id="702" r:id="rId2"/>
    <p:sldId id="755" r:id="rId3"/>
    <p:sldId id="726" r:id="rId4"/>
    <p:sldId id="727" r:id="rId5"/>
    <p:sldId id="728" r:id="rId6"/>
    <p:sldId id="756" r:id="rId7"/>
    <p:sldId id="730" r:id="rId8"/>
    <p:sldId id="731" r:id="rId9"/>
    <p:sldId id="732" r:id="rId10"/>
    <p:sldId id="733" r:id="rId11"/>
    <p:sldId id="734" r:id="rId12"/>
    <p:sldId id="735" r:id="rId13"/>
    <p:sldId id="736" r:id="rId14"/>
    <p:sldId id="737" r:id="rId15"/>
    <p:sldId id="738" r:id="rId16"/>
    <p:sldId id="739" r:id="rId17"/>
    <p:sldId id="740" r:id="rId18"/>
    <p:sldId id="741" r:id="rId19"/>
    <p:sldId id="742" r:id="rId20"/>
    <p:sldId id="757" r:id="rId21"/>
    <p:sldId id="743" r:id="rId22"/>
    <p:sldId id="744" r:id="rId23"/>
    <p:sldId id="745" r:id="rId24"/>
    <p:sldId id="747" r:id="rId25"/>
    <p:sldId id="748" r:id="rId26"/>
    <p:sldId id="749" r:id="rId27"/>
    <p:sldId id="750" r:id="rId28"/>
    <p:sldId id="751" r:id="rId29"/>
    <p:sldId id="753" r:id="rId30"/>
    <p:sldId id="752" r:id="rId31"/>
    <p:sldId id="754" r:id="rId32"/>
    <p:sldId id="758" r:id="rId33"/>
    <p:sldId id="759" r:id="rId34"/>
    <p:sldId id="760" r:id="rId35"/>
    <p:sldId id="761" r:id="rId36"/>
    <p:sldId id="762" r:id="rId37"/>
    <p:sldId id="766" r:id="rId38"/>
    <p:sldId id="763" r:id="rId39"/>
    <p:sldId id="764" r:id="rId40"/>
    <p:sldId id="765" r:id="rId41"/>
    <p:sldId id="767" r:id="rId42"/>
    <p:sldId id="768" r:id="rId43"/>
    <p:sldId id="769" r:id="rId44"/>
    <p:sldId id="770" r:id="rId45"/>
    <p:sldId id="771" r:id="rId46"/>
    <p:sldId id="772" r:id="rId47"/>
    <p:sldId id="773" r:id="rId48"/>
    <p:sldId id="774" r:id="rId49"/>
    <p:sldId id="775" r:id="rId50"/>
    <p:sldId id="77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800"/>
    <a:srgbClr val="0000FF"/>
    <a:srgbClr val="FF8F00"/>
    <a:srgbClr val="00B050"/>
    <a:srgbClr val="EF5549"/>
    <a:srgbClr val="E96047"/>
    <a:srgbClr val="D860B4"/>
    <a:srgbClr val="7844E9"/>
    <a:srgbClr val="0C5315"/>
    <a:srgbClr val="07300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9" autoAdjust="0"/>
    <p:restoredTop sz="93732" autoAdjust="0"/>
  </p:normalViewPr>
  <p:slideViewPr>
    <p:cSldViewPr snapToGrid="0" snapToObjects="1">
      <p:cViewPr>
        <p:scale>
          <a:sx n="95" d="100"/>
          <a:sy n="95" d="100"/>
        </p:scale>
        <p:origin x="144" y="400"/>
      </p:cViewPr>
      <p:guideLst/>
    </p:cSldViewPr>
  </p:slideViewPr>
  <p:notesTextViewPr>
    <p:cViewPr>
      <p:scale>
        <a:sx n="100" d="100"/>
        <a:sy n="100" d="100"/>
      </p:scale>
      <p:origin x="0" y="0"/>
    </p:cViewPr>
  </p:notesTextViewPr>
  <p:sorterViewPr>
    <p:cViewPr>
      <p:scale>
        <a:sx n="357" d="100"/>
        <a:sy n="357" d="100"/>
      </p:scale>
      <p:origin x="0" y="920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49FD5A-F96F-9645-8D7A-41B70496CE36}" type="datetimeFigureOut">
              <a:rPr lang="en-US" smtClean="0"/>
              <a:t>7/15/21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B9D040B-8B28-444A-A037-2F1937626922}" type="slidenum">
              <a:rPr lang="en-US" smtClean="0"/>
              <a:t>‹#›</a:t>
            </a:fld>
            <a:endParaRPr lang="en-US"/>
          </a:p>
        </p:txBody>
      </p:sp>
    </p:spTree>
    <p:extLst>
      <p:ext uri="{BB962C8B-B14F-4D97-AF65-F5344CB8AC3E}">
        <p14:creationId xmlns:p14="http://schemas.microsoft.com/office/powerpoint/2010/main" val="29844774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01302F-1AB2-384B-BF2D-49461D9CDA5D}" type="datetimeFigureOut">
              <a:rPr lang="en-US" smtClean="0"/>
              <a:t>7/15/21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C21FA0-EE8E-AA4F-8668-93E522088A9E}" type="slidenum">
              <a:rPr lang="en-US" smtClean="0"/>
              <a:t>‹#›</a:t>
            </a:fld>
            <a:endParaRPr lang="en-US"/>
          </a:p>
        </p:txBody>
      </p:sp>
    </p:spTree>
    <p:extLst>
      <p:ext uri="{BB962C8B-B14F-4D97-AF65-F5344CB8AC3E}">
        <p14:creationId xmlns:p14="http://schemas.microsoft.com/office/powerpoint/2010/main" val="36272555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21FA0-EE8E-AA4F-8668-93E522088A9E}" type="slidenum">
              <a:rPr lang="en-US" smtClean="0"/>
              <a:t>1</a:t>
            </a:fld>
            <a:endParaRPr lang="en-US"/>
          </a:p>
        </p:txBody>
      </p:sp>
    </p:spTree>
    <p:extLst>
      <p:ext uri="{BB962C8B-B14F-4D97-AF65-F5344CB8AC3E}">
        <p14:creationId xmlns:p14="http://schemas.microsoft.com/office/powerpoint/2010/main" val="2942402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21FA0-EE8E-AA4F-8668-93E522088A9E}" type="slidenum">
              <a:rPr lang="en-US" smtClean="0"/>
              <a:t>2</a:t>
            </a:fld>
            <a:endParaRPr lang="en-US"/>
          </a:p>
        </p:txBody>
      </p:sp>
    </p:spTree>
    <p:extLst>
      <p:ext uri="{BB962C8B-B14F-4D97-AF65-F5344CB8AC3E}">
        <p14:creationId xmlns:p14="http://schemas.microsoft.com/office/powerpoint/2010/main" val="1268550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21FA0-EE8E-AA4F-8668-93E522088A9E}" type="slidenum">
              <a:rPr lang="en-US" smtClean="0"/>
              <a:t>6</a:t>
            </a:fld>
            <a:endParaRPr lang="en-US"/>
          </a:p>
        </p:txBody>
      </p:sp>
    </p:spTree>
    <p:extLst>
      <p:ext uri="{BB962C8B-B14F-4D97-AF65-F5344CB8AC3E}">
        <p14:creationId xmlns:p14="http://schemas.microsoft.com/office/powerpoint/2010/main" val="3485862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21FA0-EE8E-AA4F-8668-93E522088A9E}" type="slidenum">
              <a:rPr lang="en-US" smtClean="0"/>
              <a:t>20</a:t>
            </a:fld>
            <a:endParaRPr lang="en-US"/>
          </a:p>
        </p:txBody>
      </p:sp>
    </p:spTree>
    <p:extLst>
      <p:ext uri="{BB962C8B-B14F-4D97-AF65-F5344CB8AC3E}">
        <p14:creationId xmlns:p14="http://schemas.microsoft.com/office/powerpoint/2010/main" val="245389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21FA0-EE8E-AA4F-8668-93E522088A9E}" type="slidenum">
              <a:rPr lang="en-US" smtClean="0"/>
              <a:t>28</a:t>
            </a:fld>
            <a:endParaRPr lang="en-US"/>
          </a:p>
        </p:txBody>
      </p:sp>
    </p:spTree>
    <p:extLst>
      <p:ext uri="{BB962C8B-B14F-4D97-AF65-F5344CB8AC3E}">
        <p14:creationId xmlns:p14="http://schemas.microsoft.com/office/powerpoint/2010/main" val="1035710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21FA0-EE8E-AA4F-8668-93E522088A9E}" type="slidenum">
              <a:rPr lang="en-US" smtClean="0"/>
              <a:t>32</a:t>
            </a:fld>
            <a:endParaRPr lang="en-US"/>
          </a:p>
        </p:txBody>
      </p:sp>
    </p:spTree>
    <p:extLst>
      <p:ext uri="{BB962C8B-B14F-4D97-AF65-F5344CB8AC3E}">
        <p14:creationId xmlns:p14="http://schemas.microsoft.com/office/powerpoint/2010/main" val="67644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21FA0-EE8E-AA4F-8668-93E522088A9E}" type="slidenum">
              <a:rPr lang="en-US" smtClean="0"/>
              <a:t>43</a:t>
            </a:fld>
            <a:endParaRPr lang="en-US"/>
          </a:p>
        </p:txBody>
      </p:sp>
    </p:spTree>
    <p:extLst>
      <p:ext uri="{BB962C8B-B14F-4D97-AF65-F5344CB8AC3E}">
        <p14:creationId xmlns:p14="http://schemas.microsoft.com/office/powerpoint/2010/main" val="4163159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5"/>
            <a:ext cx="10363200" cy="4571999"/>
          </a:xfrm>
        </p:spPr>
        <p:txBody>
          <a:bodyPr anchor="ctr">
            <a:noAutofit/>
          </a:bodyPr>
          <a:lstStyle>
            <a:lvl1pPr>
              <a:lnSpc>
                <a:spcPct val="100000"/>
              </a:lnSpc>
              <a:defRPr sz="8800" spc="-80" baseline="0">
                <a:solidFill>
                  <a:schemeClr val="tx1"/>
                </a:solidFill>
              </a:defRPr>
            </a:lvl1pPr>
          </a:lstStyle>
          <a:p>
            <a:r>
              <a:rPr lang="en-GB"/>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609600" y="6172201"/>
            <a:ext cx="4572000" cy="304800"/>
          </a:xfrm>
          <a:prstGeom prst="rect">
            <a:avLst/>
          </a:prstGeom>
        </p:spPr>
        <p:txBody>
          <a:bodyPr/>
          <a:lstStyle/>
          <a:p>
            <a:r>
              <a:rPr lang="en-US"/>
              <a:t>Introduction to Quantum Mechanics</a:t>
            </a:r>
            <a:endParaRPr lang="en-US" dirty="0"/>
          </a:p>
        </p:txBody>
      </p:sp>
      <p:sp>
        <p:nvSpPr>
          <p:cNvPr id="5" name="Footer Placeholder 4"/>
          <p:cNvSpPr>
            <a:spLocks noGrp="1"/>
          </p:cNvSpPr>
          <p:nvPr>
            <p:ph type="ftr" sz="quarter" idx="11"/>
          </p:nvPr>
        </p:nvSpPr>
        <p:spPr/>
        <p:txBody>
          <a:bodyPr/>
          <a:lstStyle/>
          <a:p>
            <a:r>
              <a:rPr lang="en-US"/>
              <a:t>CHEM201: Physical Chemistry</a:t>
            </a:r>
            <a:endParaRPr lang="en-US" dirty="0"/>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a:xfrm>
            <a:off x="10230767" y="6410739"/>
            <a:ext cx="1754295" cy="365125"/>
          </a:xfrm>
          <a:prstGeom prst="rect">
            <a:avLst/>
          </a:prstGeom>
        </p:spPr>
        <p:txBody>
          <a:bodyPr/>
          <a:lstStyle>
            <a:lvl1pPr>
              <a:defRPr>
                <a:solidFill>
                  <a:schemeClr val="tx1"/>
                </a:solidFill>
              </a:defRPr>
            </a:lvl1pPr>
          </a:lstStyle>
          <a:p>
            <a:fld id="{D6CC888B-D9F9-4E54-B722-F151A9F45E95}" type="slidenum">
              <a:rPr lang="en-US" smtClean="0"/>
              <a:t>‹#›</a:t>
            </a:fld>
            <a:endParaRPr lang="en-US"/>
          </a:p>
        </p:txBody>
      </p:sp>
    </p:spTree>
    <p:extLst>
      <p:ext uri="{BB962C8B-B14F-4D97-AF65-F5344CB8AC3E}">
        <p14:creationId xmlns:p14="http://schemas.microsoft.com/office/powerpoint/2010/main" val="282209576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609600" y="6172201"/>
            <a:ext cx="4572000" cy="304800"/>
          </a:xfrm>
          <a:prstGeom prst="rect">
            <a:avLst/>
          </a:prstGeom>
        </p:spPr>
        <p:txBody>
          <a:bodyPr/>
          <a:lstStyle/>
          <a:p>
            <a:fld id="{BC8497D0-B716-CA48-9A6A-4B86BBB62562}" type="datetime1">
              <a:rPr lang="en-US" smtClean="0"/>
              <a:t>7/15/21</a:t>
            </a:fld>
            <a:endParaRPr lang="en-US"/>
          </a:p>
        </p:txBody>
      </p:sp>
      <p:sp>
        <p:nvSpPr>
          <p:cNvPr id="5" name="Footer Placeholder 4"/>
          <p:cNvSpPr>
            <a:spLocks noGrp="1"/>
          </p:cNvSpPr>
          <p:nvPr>
            <p:ph type="ftr" sz="quarter" idx="11"/>
          </p:nvPr>
        </p:nvSpPr>
        <p:spPr/>
        <p:txBody>
          <a:bodyPr/>
          <a:lstStyle/>
          <a:p>
            <a:r>
              <a:rPr lang="en-US"/>
              <a:t>Anna</a:t>
            </a:r>
          </a:p>
        </p:txBody>
      </p:sp>
      <p:sp>
        <p:nvSpPr>
          <p:cNvPr id="6" name="Slide Number Placeholder 5"/>
          <p:cNvSpPr>
            <a:spLocks noGrp="1"/>
          </p:cNvSpPr>
          <p:nvPr>
            <p:ph type="sldNum" sz="quarter" idx="12"/>
          </p:nvPr>
        </p:nvSpPr>
        <p:spPr>
          <a:xfrm>
            <a:off x="10230767" y="6410739"/>
            <a:ext cx="1754295" cy="365125"/>
          </a:xfrm>
          <a:prstGeom prst="rect">
            <a:avLst/>
          </a:prstGeom>
        </p:spPr>
        <p:txBody>
          <a:bodyPr/>
          <a:lstStyle/>
          <a:p>
            <a:fld id="{6C07FBA6-E51A-3F4B-8C3C-6A44B8D1785E}" type="slidenum">
              <a:rPr lang="en-US" smtClean="0"/>
              <a:t>‹#›</a:t>
            </a:fld>
            <a:endParaRPr lang="en-US"/>
          </a:p>
        </p:txBody>
      </p:sp>
    </p:spTree>
    <p:extLst>
      <p:ext uri="{BB962C8B-B14F-4D97-AF65-F5344CB8AC3E}">
        <p14:creationId xmlns:p14="http://schemas.microsoft.com/office/powerpoint/2010/main" val="985055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609600" y="6172201"/>
            <a:ext cx="4572000" cy="304800"/>
          </a:xfrm>
          <a:prstGeom prst="rect">
            <a:avLst/>
          </a:prstGeom>
        </p:spPr>
        <p:txBody>
          <a:bodyPr/>
          <a:lstStyle/>
          <a:p>
            <a:fld id="{165E9879-FD69-3143-922A-F69506601D0C}" type="datetime1">
              <a:rPr lang="en-US" smtClean="0"/>
              <a:t>7/15/21</a:t>
            </a:fld>
            <a:endParaRPr lang="en-US"/>
          </a:p>
        </p:txBody>
      </p:sp>
      <p:sp>
        <p:nvSpPr>
          <p:cNvPr id="5" name="Footer Placeholder 4"/>
          <p:cNvSpPr>
            <a:spLocks noGrp="1"/>
          </p:cNvSpPr>
          <p:nvPr>
            <p:ph type="ftr" sz="quarter" idx="11"/>
          </p:nvPr>
        </p:nvSpPr>
        <p:spPr/>
        <p:txBody>
          <a:bodyPr/>
          <a:lstStyle/>
          <a:p>
            <a:r>
              <a:rPr lang="en-US"/>
              <a:t>Anna</a:t>
            </a:r>
          </a:p>
        </p:txBody>
      </p:sp>
      <p:sp>
        <p:nvSpPr>
          <p:cNvPr id="6" name="Slide Number Placeholder 5"/>
          <p:cNvSpPr>
            <a:spLocks noGrp="1"/>
          </p:cNvSpPr>
          <p:nvPr>
            <p:ph type="sldNum" sz="quarter" idx="12"/>
          </p:nvPr>
        </p:nvSpPr>
        <p:spPr>
          <a:xfrm>
            <a:off x="10230767" y="6410739"/>
            <a:ext cx="1754295" cy="365125"/>
          </a:xfrm>
          <a:prstGeom prst="rect">
            <a:avLst/>
          </a:prstGeom>
        </p:spPr>
        <p:txBody>
          <a:bodyPr/>
          <a:lstStyle/>
          <a:p>
            <a:fld id="{6C07FBA6-E51A-3F4B-8C3C-6A44B8D1785E}" type="slidenum">
              <a:rPr lang="en-US" smtClean="0"/>
              <a:t>‹#›</a:t>
            </a:fld>
            <a:endParaRPr lang="en-US"/>
          </a:p>
        </p:txBody>
      </p:sp>
    </p:spTree>
    <p:extLst>
      <p:ext uri="{BB962C8B-B14F-4D97-AF65-F5344CB8AC3E}">
        <p14:creationId xmlns:p14="http://schemas.microsoft.com/office/powerpoint/2010/main" val="314548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7" name="Rectangle 6"/>
          <p:cNvSpPr/>
          <p:nvPr/>
        </p:nvSpPr>
        <p:spPr>
          <a:xfrm>
            <a:off x="378887" y="444733"/>
            <a:ext cx="11432116"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377" rtl="0" eaLnBrk="1" latinLnBrk="0" hangingPunct="1">
              <a:spcBef>
                <a:spcPct val="0"/>
              </a:spcBef>
              <a:buNone/>
            </a:pPr>
            <a:endParaRPr sz="4200" kern="1200">
              <a:solidFill>
                <a:schemeClr val="bg1"/>
              </a:solidFill>
              <a:latin typeface="+mj-lt"/>
              <a:ea typeface="+mj-ea"/>
              <a:cs typeface="+mj-cs"/>
            </a:endParaRPr>
          </a:p>
        </p:txBody>
      </p:sp>
      <p:sp>
        <p:nvSpPr>
          <p:cNvPr id="4" name="Date Placeholder 3"/>
          <p:cNvSpPr>
            <a:spLocks noGrp="1"/>
          </p:cNvSpPr>
          <p:nvPr>
            <p:ph type="dt" sz="half" idx="10"/>
          </p:nvPr>
        </p:nvSpPr>
        <p:spPr>
          <a:xfrm>
            <a:off x="609600" y="6172201"/>
            <a:ext cx="4572000" cy="304800"/>
          </a:xfrm>
          <a:prstGeom prst="rect">
            <a:avLst/>
          </a:prstGeom>
        </p:spPr>
        <p:txBody>
          <a:bodyPr/>
          <a:lstStyle/>
          <a:p>
            <a:r>
              <a:rPr lang="en-NZ"/>
              <a:t>Introduction to Quantum Mechanics</a:t>
            </a:r>
            <a:endParaRPr lang="en-US" dirty="0"/>
          </a:p>
        </p:txBody>
      </p:sp>
      <p:sp>
        <p:nvSpPr>
          <p:cNvPr id="5" name="Footer Placeholder 4"/>
          <p:cNvSpPr>
            <a:spLocks noGrp="1"/>
          </p:cNvSpPr>
          <p:nvPr>
            <p:ph type="ftr" sz="quarter" idx="11"/>
          </p:nvPr>
        </p:nvSpPr>
        <p:spPr/>
        <p:txBody>
          <a:bodyPr/>
          <a:lstStyle/>
          <a:p>
            <a:r>
              <a:rPr lang="en-US"/>
              <a:t>Women in Nanoscience</a:t>
            </a:r>
            <a:endParaRPr lang="en-US" dirty="0"/>
          </a:p>
        </p:txBody>
      </p:sp>
      <p:grpSp>
        <p:nvGrpSpPr>
          <p:cNvPr id="8" name="Group 16"/>
          <p:cNvGrpSpPr/>
          <p:nvPr/>
        </p:nvGrpSpPr>
        <p:grpSpPr>
          <a:xfrm>
            <a:off x="378887" y="1906546"/>
            <a:ext cx="11435164"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14" name="Rectangle 13"/>
          <p:cNvSpPr/>
          <p:nvPr/>
        </p:nvSpPr>
        <p:spPr>
          <a:xfrm>
            <a:off x="378887" y="654213"/>
            <a:ext cx="11432116" cy="1243382"/>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TextBox 11"/>
          <p:cNvSpPr txBox="1"/>
          <p:nvPr/>
        </p:nvSpPr>
        <p:spPr>
          <a:xfrm>
            <a:off x="11148429" y="637148"/>
            <a:ext cx="542136" cy="646331"/>
          </a:xfrm>
          <a:prstGeom prst="rect">
            <a:avLst/>
          </a:prstGeom>
          <a:noFill/>
        </p:spPr>
        <p:txBody>
          <a:bodyPr wrap="none" rtlCol="0">
            <a:spAutoFit/>
          </a:bodyPr>
          <a:lstStyle/>
          <a:p>
            <a:pPr algn="ctr"/>
            <a:r>
              <a:rPr lang="en-US" sz="3600" b="1" i="0" dirty="0" err="1">
                <a:solidFill>
                  <a:schemeClr val="bg1"/>
                </a:solidFill>
                <a:latin typeface="Lucida Grande"/>
                <a:ea typeface="Lucida Grande"/>
                <a:cs typeface="Lucida Grande"/>
              </a:rPr>
              <a:t>Ψ</a:t>
            </a:r>
            <a:endParaRPr sz="3600" dirty="0">
              <a:solidFill>
                <a:schemeClr val="bg1"/>
              </a:solidFill>
            </a:endParaRPr>
          </a:p>
        </p:txBody>
      </p:sp>
      <p:sp>
        <p:nvSpPr>
          <p:cNvPr id="13" name="Rectangle 12"/>
          <p:cNvSpPr/>
          <p:nvPr/>
        </p:nvSpPr>
        <p:spPr>
          <a:xfrm>
            <a:off x="378887" y="6227064"/>
            <a:ext cx="11432116"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Tree>
    <p:extLst>
      <p:ext uri="{BB962C8B-B14F-4D97-AF65-F5344CB8AC3E}">
        <p14:creationId xmlns:p14="http://schemas.microsoft.com/office/powerpoint/2010/main" val="409093217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A2"/>
                </a:solidFill>
              </a:defRPr>
            </a:lvl1pPr>
          </a:lstStyle>
          <a:p>
            <a:r>
              <a:rPr lang="en-GB"/>
              <a:t>Click to edit Master title style</a:t>
            </a:r>
            <a:endParaRPr lang="en-US" dirty="0"/>
          </a:p>
        </p:txBody>
      </p:sp>
      <p:sp>
        <p:nvSpPr>
          <p:cNvPr id="3" name="Content Placeholder 2"/>
          <p:cNvSpPr>
            <a:spLocks noGrp="1"/>
          </p:cNvSpPr>
          <p:nvPr>
            <p:ph idx="1"/>
          </p:nvPr>
        </p:nvSpPr>
        <p:spPr/>
        <p:txBody>
          <a:bodyPr/>
          <a:lstStyle>
            <a:lvl1pPr>
              <a:defRPr sz="2200"/>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a:xfrm>
            <a:off x="609600" y="6172201"/>
            <a:ext cx="4572000" cy="304800"/>
          </a:xfrm>
          <a:prstGeom prst="rect">
            <a:avLst/>
          </a:prstGeom>
        </p:spPr>
        <p:txBody>
          <a:bodyPr/>
          <a:lstStyle/>
          <a:p>
            <a:fld id="{90EFD182-5AC9-6140-9912-5F6FFACDB5FD}" type="datetime1">
              <a:rPr lang="en-US" smtClean="0"/>
              <a:t>7/15/21</a:t>
            </a:fld>
            <a:endParaRPr lang="en-US"/>
          </a:p>
        </p:txBody>
      </p:sp>
      <p:sp>
        <p:nvSpPr>
          <p:cNvPr id="5" name="Footer Placeholder 4"/>
          <p:cNvSpPr>
            <a:spLocks noGrp="1"/>
          </p:cNvSpPr>
          <p:nvPr>
            <p:ph type="ftr" sz="quarter" idx="11"/>
          </p:nvPr>
        </p:nvSpPr>
        <p:spPr/>
        <p:txBody>
          <a:bodyPr/>
          <a:lstStyle/>
          <a:p>
            <a:r>
              <a:rPr lang="en-US"/>
              <a:t>Anna</a:t>
            </a:r>
          </a:p>
        </p:txBody>
      </p:sp>
    </p:spTree>
    <p:extLst>
      <p:ext uri="{BB962C8B-B14F-4D97-AF65-F5344CB8AC3E}">
        <p14:creationId xmlns:p14="http://schemas.microsoft.com/office/powerpoint/2010/main" val="4079075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5"/>
            <a:ext cx="10363200" cy="4321175"/>
          </a:xfrm>
        </p:spPr>
        <p:txBody>
          <a:bodyPr anchor="ctr">
            <a:noAutofit/>
          </a:bodyPr>
          <a:lstStyle>
            <a:lvl1pPr algn="l">
              <a:lnSpc>
                <a:spcPct val="100000"/>
              </a:lnSpc>
              <a:defRPr sz="8800" b="0" cap="all" spc="-80" baseline="0">
                <a:solidFill>
                  <a:schemeClr val="tx1"/>
                </a:solidFill>
              </a:defRPr>
            </a:lvl1pPr>
          </a:lstStyle>
          <a:p>
            <a:r>
              <a:rPr lang="en-GB"/>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a:xfrm>
            <a:off x="609600" y="6172201"/>
            <a:ext cx="4572000" cy="304800"/>
          </a:xfrm>
          <a:prstGeom prst="rect">
            <a:avLst/>
          </a:prstGeom>
        </p:spPr>
        <p:txBody>
          <a:bodyPr/>
          <a:lstStyle/>
          <a:p>
            <a:fld id="{C1208F79-89C9-2744-B894-814A51E516E8}" type="datetime1">
              <a:rPr lang="en-US" smtClean="0"/>
              <a:t>7/15/21</a:t>
            </a:fld>
            <a:endParaRPr lang="en-US"/>
          </a:p>
        </p:txBody>
      </p:sp>
      <p:sp>
        <p:nvSpPr>
          <p:cNvPr id="8" name="Slide Number Placeholder 7"/>
          <p:cNvSpPr>
            <a:spLocks noGrp="1"/>
          </p:cNvSpPr>
          <p:nvPr>
            <p:ph type="sldNum" sz="quarter" idx="11"/>
          </p:nvPr>
        </p:nvSpPr>
        <p:spPr>
          <a:xfrm>
            <a:off x="10230767" y="6410739"/>
            <a:ext cx="1754295" cy="365125"/>
          </a:xfrm>
          <a:prstGeom prst="rect">
            <a:avLst/>
          </a:prstGeom>
        </p:spPr>
        <p:txBody>
          <a:bodyPr/>
          <a:lstStyle/>
          <a:p>
            <a:fld id="{6C07FBA6-E51A-3F4B-8C3C-6A44B8D1785E}" type="slidenum">
              <a:rPr lang="en-US" smtClean="0"/>
              <a:t>‹#›</a:t>
            </a:fld>
            <a:endParaRPr lang="en-US"/>
          </a:p>
        </p:txBody>
      </p:sp>
      <p:sp>
        <p:nvSpPr>
          <p:cNvPr id="9" name="Footer Placeholder 8"/>
          <p:cNvSpPr>
            <a:spLocks noGrp="1"/>
          </p:cNvSpPr>
          <p:nvPr>
            <p:ph type="ftr" sz="quarter" idx="12"/>
          </p:nvPr>
        </p:nvSpPr>
        <p:spPr/>
        <p:txBody>
          <a:bodyPr/>
          <a:lstStyle/>
          <a:p>
            <a:r>
              <a:rPr lang="en-US"/>
              <a:t>Anna</a:t>
            </a:r>
          </a:p>
        </p:txBody>
      </p:sp>
    </p:spTree>
    <p:extLst>
      <p:ext uri="{BB962C8B-B14F-4D97-AF65-F5344CB8AC3E}">
        <p14:creationId xmlns:p14="http://schemas.microsoft.com/office/powerpoint/2010/main" val="2126740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609600" y="6172201"/>
            <a:ext cx="4572000" cy="304800"/>
          </a:xfrm>
          <a:prstGeom prst="rect">
            <a:avLst/>
          </a:prstGeom>
        </p:spPr>
        <p:txBody>
          <a:bodyPr/>
          <a:lstStyle/>
          <a:p>
            <a:fld id="{5F635BB4-AFBF-C64F-86F5-B7162B3D8413}" type="datetime1">
              <a:rPr lang="en-US" smtClean="0"/>
              <a:t>7/15/21</a:t>
            </a:fld>
            <a:endParaRPr lang="en-US"/>
          </a:p>
        </p:txBody>
      </p:sp>
      <p:sp>
        <p:nvSpPr>
          <p:cNvPr id="6" name="Footer Placeholder 5"/>
          <p:cNvSpPr>
            <a:spLocks noGrp="1"/>
          </p:cNvSpPr>
          <p:nvPr>
            <p:ph type="ftr" sz="quarter" idx="11"/>
          </p:nvPr>
        </p:nvSpPr>
        <p:spPr/>
        <p:txBody>
          <a:bodyPr/>
          <a:lstStyle/>
          <a:p>
            <a:r>
              <a:rPr lang="en-US"/>
              <a:t>Anna</a:t>
            </a:r>
          </a:p>
        </p:txBody>
      </p:sp>
      <p:sp>
        <p:nvSpPr>
          <p:cNvPr id="7" name="Slide Number Placeholder 6"/>
          <p:cNvSpPr>
            <a:spLocks noGrp="1"/>
          </p:cNvSpPr>
          <p:nvPr>
            <p:ph type="sldNum" sz="quarter" idx="12"/>
          </p:nvPr>
        </p:nvSpPr>
        <p:spPr>
          <a:xfrm>
            <a:off x="10230767" y="6410739"/>
            <a:ext cx="1754295" cy="365125"/>
          </a:xfrm>
          <a:prstGeom prst="rect">
            <a:avLst/>
          </a:prstGeom>
        </p:spPr>
        <p:txBody>
          <a:bodyPr/>
          <a:lstStyle/>
          <a:p>
            <a:fld id="{6C07FBA6-E51A-3F4B-8C3C-6A44B8D1785E}" type="slidenum">
              <a:rPr lang="en-US" smtClean="0"/>
              <a:t>‹#›</a:t>
            </a:fld>
            <a:endParaRPr lang="en-US"/>
          </a:p>
        </p:txBody>
      </p:sp>
    </p:spTree>
    <p:extLst>
      <p:ext uri="{BB962C8B-B14F-4D97-AF65-F5344CB8AC3E}">
        <p14:creationId xmlns:p14="http://schemas.microsoft.com/office/powerpoint/2010/main" val="4280406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spcBef>
                <a:spcPct val="20000"/>
              </a:spcBef>
              <a:buFont typeface="Arial" pitchFamily="34" charset="0"/>
              <a:buNone/>
            </a:pPr>
            <a:r>
              <a:rPr lang="en-GB"/>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609600" y="6172201"/>
            <a:ext cx="4572000" cy="304800"/>
          </a:xfrm>
          <a:prstGeom prst="rect">
            <a:avLst/>
          </a:prstGeom>
        </p:spPr>
        <p:txBody>
          <a:bodyPr/>
          <a:lstStyle/>
          <a:p>
            <a:fld id="{EB687C73-C036-2C41-B2E5-26BB52D379A3}" type="datetime1">
              <a:rPr lang="en-US" smtClean="0"/>
              <a:t>7/15/21</a:t>
            </a:fld>
            <a:endParaRPr lang="en-US"/>
          </a:p>
        </p:txBody>
      </p:sp>
      <p:sp>
        <p:nvSpPr>
          <p:cNvPr id="8" name="Footer Placeholder 7"/>
          <p:cNvSpPr>
            <a:spLocks noGrp="1"/>
          </p:cNvSpPr>
          <p:nvPr>
            <p:ph type="ftr" sz="quarter" idx="11"/>
          </p:nvPr>
        </p:nvSpPr>
        <p:spPr/>
        <p:txBody>
          <a:bodyPr/>
          <a:lstStyle/>
          <a:p>
            <a:r>
              <a:rPr lang="en-US"/>
              <a:t>Anna</a:t>
            </a:r>
          </a:p>
        </p:txBody>
      </p:sp>
      <p:sp>
        <p:nvSpPr>
          <p:cNvPr id="9" name="Slide Number Placeholder 8"/>
          <p:cNvSpPr>
            <a:spLocks noGrp="1"/>
          </p:cNvSpPr>
          <p:nvPr>
            <p:ph type="sldNum" sz="quarter" idx="12"/>
          </p:nvPr>
        </p:nvSpPr>
        <p:spPr>
          <a:xfrm>
            <a:off x="10230767" y="6410739"/>
            <a:ext cx="1754295" cy="365125"/>
          </a:xfrm>
          <a:prstGeom prst="rect">
            <a:avLst/>
          </a:prstGeom>
        </p:spPr>
        <p:txBody>
          <a:bodyPr/>
          <a:lstStyle/>
          <a:p>
            <a:fld id="{6C07FBA6-E51A-3F4B-8C3C-6A44B8D1785E}" type="slidenum">
              <a:rPr lang="en-US" smtClean="0"/>
              <a:t>‹#›</a:t>
            </a:fld>
            <a:endParaRPr lang="en-US"/>
          </a:p>
        </p:txBody>
      </p:sp>
    </p:spTree>
    <p:extLst>
      <p:ext uri="{BB962C8B-B14F-4D97-AF65-F5344CB8AC3E}">
        <p14:creationId xmlns:p14="http://schemas.microsoft.com/office/powerpoint/2010/main" val="320664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a:xfrm>
            <a:off x="609600" y="6172201"/>
            <a:ext cx="4572000" cy="304800"/>
          </a:xfrm>
          <a:prstGeom prst="rect">
            <a:avLst/>
          </a:prstGeom>
        </p:spPr>
        <p:txBody>
          <a:bodyPr/>
          <a:lstStyle/>
          <a:p>
            <a:fld id="{62698549-9CBA-4444-A803-A9DAECA21665}" type="datetime1">
              <a:rPr lang="en-US" smtClean="0"/>
              <a:t>7/15/21</a:t>
            </a:fld>
            <a:endParaRPr lang="en-US"/>
          </a:p>
        </p:txBody>
      </p:sp>
      <p:sp>
        <p:nvSpPr>
          <p:cNvPr id="4" name="Footer Placeholder 3"/>
          <p:cNvSpPr>
            <a:spLocks noGrp="1"/>
          </p:cNvSpPr>
          <p:nvPr>
            <p:ph type="ftr" sz="quarter" idx="11"/>
          </p:nvPr>
        </p:nvSpPr>
        <p:spPr/>
        <p:txBody>
          <a:bodyPr/>
          <a:lstStyle/>
          <a:p>
            <a:r>
              <a:rPr lang="en-US"/>
              <a:t>Anna</a:t>
            </a:r>
          </a:p>
        </p:txBody>
      </p:sp>
      <p:sp>
        <p:nvSpPr>
          <p:cNvPr id="5" name="Slide Number Placeholder 4"/>
          <p:cNvSpPr>
            <a:spLocks noGrp="1"/>
          </p:cNvSpPr>
          <p:nvPr>
            <p:ph type="sldNum" sz="quarter" idx="12"/>
          </p:nvPr>
        </p:nvSpPr>
        <p:spPr>
          <a:xfrm>
            <a:off x="10230767" y="6410739"/>
            <a:ext cx="1754295" cy="365125"/>
          </a:xfrm>
          <a:prstGeom prst="rect">
            <a:avLst/>
          </a:prstGeom>
        </p:spPr>
        <p:txBody>
          <a:bodyPr/>
          <a:lstStyle/>
          <a:p>
            <a:fld id="{6C07FBA6-E51A-3F4B-8C3C-6A44B8D1785E}" type="slidenum">
              <a:rPr lang="en-US" smtClean="0"/>
              <a:t>‹#›</a:t>
            </a:fld>
            <a:endParaRPr lang="en-US"/>
          </a:p>
        </p:txBody>
      </p:sp>
    </p:spTree>
    <p:extLst>
      <p:ext uri="{BB962C8B-B14F-4D97-AF65-F5344CB8AC3E}">
        <p14:creationId xmlns:p14="http://schemas.microsoft.com/office/powerpoint/2010/main" val="2023647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172201"/>
            <a:ext cx="4572000" cy="304800"/>
          </a:xfrm>
          <a:prstGeom prst="rect">
            <a:avLst/>
          </a:prstGeom>
        </p:spPr>
        <p:txBody>
          <a:bodyPr/>
          <a:lstStyle/>
          <a:p>
            <a:fld id="{6507EFCE-9085-6C4D-8590-12EFA0D6285D}" type="datetime1">
              <a:rPr lang="en-US" smtClean="0"/>
              <a:t>7/15/21</a:t>
            </a:fld>
            <a:endParaRPr lang="en-US"/>
          </a:p>
        </p:txBody>
      </p:sp>
      <p:sp>
        <p:nvSpPr>
          <p:cNvPr id="3" name="Footer Placeholder 2"/>
          <p:cNvSpPr>
            <a:spLocks noGrp="1"/>
          </p:cNvSpPr>
          <p:nvPr>
            <p:ph type="ftr" sz="quarter" idx="11"/>
          </p:nvPr>
        </p:nvSpPr>
        <p:spPr/>
        <p:txBody>
          <a:bodyPr/>
          <a:lstStyle/>
          <a:p>
            <a:r>
              <a:rPr lang="en-US"/>
              <a:t>Anna</a:t>
            </a:r>
          </a:p>
        </p:txBody>
      </p:sp>
      <p:sp>
        <p:nvSpPr>
          <p:cNvPr id="4" name="Slide Number Placeholder 3"/>
          <p:cNvSpPr>
            <a:spLocks noGrp="1"/>
          </p:cNvSpPr>
          <p:nvPr>
            <p:ph type="sldNum" sz="quarter" idx="12"/>
          </p:nvPr>
        </p:nvSpPr>
        <p:spPr>
          <a:xfrm>
            <a:off x="10230767" y="6410739"/>
            <a:ext cx="1754295" cy="365125"/>
          </a:xfrm>
          <a:prstGeom prst="rect">
            <a:avLst/>
          </a:prstGeom>
        </p:spPr>
        <p:txBody>
          <a:bodyPr/>
          <a:lstStyle/>
          <a:p>
            <a:fld id="{6C07FBA6-E51A-3F4B-8C3C-6A44B8D1785E}" type="slidenum">
              <a:rPr lang="en-US" smtClean="0"/>
              <a:t>‹#›</a:t>
            </a:fld>
            <a:endParaRPr lang="en-US"/>
          </a:p>
        </p:txBody>
      </p:sp>
    </p:spTree>
    <p:extLst>
      <p:ext uri="{BB962C8B-B14F-4D97-AF65-F5344CB8AC3E}">
        <p14:creationId xmlns:p14="http://schemas.microsoft.com/office/powerpoint/2010/main" val="3666625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09603" y="1600200"/>
            <a:ext cx="4011084" cy="4480560"/>
          </a:xfrm>
        </p:spPr>
        <p:txBody>
          <a:bodyPr>
            <a:normAutofit/>
          </a:bodyPr>
          <a:lstStyle>
            <a:lvl1pPr marL="0" indent="0">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a:xfrm>
            <a:off x="609600" y="6172201"/>
            <a:ext cx="4572000" cy="304800"/>
          </a:xfrm>
          <a:prstGeom prst="rect">
            <a:avLst/>
          </a:prstGeom>
        </p:spPr>
        <p:txBody>
          <a:bodyPr/>
          <a:lstStyle/>
          <a:p>
            <a:fld id="{97E6A6F8-F4CC-064E-9D1E-04AE40600111}" type="datetime1">
              <a:rPr lang="en-US" smtClean="0"/>
              <a:t>7/15/21</a:t>
            </a:fld>
            <a:endParaRPr lang="en-US"/>
          </a:p>
        </p:txBody>
      </p:sp>
      <p:sp>
        <p:nvSpPr>
          <p:cNvPr id="6" name="Footer Placeholder 5"/>
          <p:cNvSpPr>
            <a:spLocks noGrp="1"/>
          </p:cNvSpPr>
          <p:nvPr>
            <p:ph type="ftr" sz="quarter" idx="11"/>
          </p:nvPr>
        </p:nvSpPr>
        <p:spPr/>
        <p:txBody>
          <a:bodyPr/>
          <a:lstStyle/>
          <a:p>
            <a:r>
              <a:rPr lang="en-US"/>
              <a:t>Anna</a:t>
            </a:r>
          </a:p>
        </p:txBody>
      </p:sp>
      <p:sp>
        <p:nvSpPr>
          <p:cNvPr id="7" name="Slide Number Placeholder 6"/>
          <p:cNvSpPr>
            <a:spLocks noGrp="1"/>
          </p:cNvSpPr>
          <p:nvPr>
            <p:ph type="sldNum" sz="quarter" idx="12"/>
          </p:nvPr>
        </p:nvSpPr>
        <p:spPr>
          <a:xfrm>
            <a:off x="10230767" y="6410739"/>
            <a:ext cx="1754295" cy="365125"/>
          </a:xfrm>
          <a:prstGeom prst="rect">
            <a:avLst/>
          </a:prstGeom>
        </p:spPr>
        <p:txBody>
          <a:bodyPr/>
          <a:lstStyle/>
          <a:p>
            <a:fld id="{2754ED01-E2A0-4C1E-8E21-014B99041579}" type="slidenum">
              <a:rPr lang="en-US" smtClean="0"/>
              <a:pPr/>
              <a:t>‹#›</a:t>
            </a:fld>
            <a:endParaRPr lang="en-US" dirty="0"/>
          </a:p>
        </p:txBody>
      </p:sp>
      <p:sp>
        <p:nvSpPr>
          <p:cNvPr id="8" name="Title 7"/>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753119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a:xfrm>
            <a:off x="609600" y="6172201"/>
            <a:ext cx="4572000" cy="304800"/>
          </a:xfrm>
          <a:prstGeom prst="rect">
            <a:avLst/>
          </a:prstGeom>
        </p:spPr>
        <p:txBody>
          <a:bodyPr/>
          <a:lstStyle/>
          <a:p>
            <a:fld id="{25C24A3B-F7A5-0943-A85D-F10453F2F782}" type="datetime1">
              <a:rPr lang="en-US" smtClean="0"/>
              <a:t>7/15/21</a:t>
            </a:fld>
            <a:endParaRPr lang="en-US"/>
          </a:p>
        </p:txBody>
      </p:sp>
      <p:sp>
        <p:nvSpPr>
          <p:cNvPr id="6" name="Footer Placeholder 5"/>
          <p:cNvSpPr>
            <a:spLocks noGrp="1"/>
          </p:cNvSpPr>
          <p:nvPr>
            <p:ph type="ftr" sz="quarter" idx="11"/>
          </p:nvPr>
        </p:nvSpPr>
        <p:spPr/>
        <p:txBody>
          <a:bodyPr/>
          <a:lstStyle/>
          <a:p>
            <a:r>
              <a:rPr lang="en-US"/>
              <a:t>Anna</a:t>
            </a:r>
          </a:p>
        </p:txBody>
      </p:sp>
      <p:sp>
        <p:nvSpPr>
          <p:cNvPr id="7" name="Slide Number Placeholder 6"/>
          <p:cNvSpPr>
            <a:spLocks noGrp="1"/>
          </p:cNvSpPr>
          <p:nvPr>
            <p:ph type="sldNum" sz="quarter" idx="12"/>
          </p:nvPr>
        </p:nvSpPr>
        <p:spPr>
          <a:xfrm>
            <a:off x="10230767" y="6410739"/>
            <a:ext cx="1754295" cy="365125"/>
          </a:xfrm>
          <a:prstGeom prst="rect">
            <a:avLst/>
          </a:prstGeom>
        </p:spPr>
        <p:txBody>
          <a:bodyPr/>
          <a:lstStyle>
            <a:lvl1pPr>
              <a:defRPr>
                <a:solidFill>
                  <a:schemeClr val="tx1"/>
                </a:solidFill>
              </a:defRPr>
            </a:lvl1pPr>
          </a:lstStyle>
          <a:p>
            <a:fld id="{6C07FBA6-E51A-3F4B-8C3C-6A44B8D1785E}"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GB"/>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07010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2" y="300671"/>
            <a:ext cx="10898103" cy="734969"/>
          </a:xfrm>
          <a:prstGeom prst="rect">
            <a:avLst/>
          </a:prstGeom>
        </p:spPr>
        <p:txBody>
          <a:bodyPr vert="horz" lIns="91440" tIns="45720" rIns="91440" bIns="45720" rtlCol="0" anchor="t" anchorCtr="0">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371601"/>
            <a:ext cx="10898101" cy="47545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3"/>
          </p:nvPr>
        </p:nvSpPr>
        <p:spPr>
          <a:xfrm>
            <a:off x="609600" y="6492880"/>
            <a:ext cx="4572000" cy="283845"/>
          </a:xfrm>
          <a:prstGeom prst="rect">
            <a:avLst/>
          </a:prstGeom>
        </p:spPr>
        <p:txBody>
          <a:bodyPr vert="horz" lIns="91440" tIns="45720" rIns="91440" bIns="45720" rtlCol="0" anchor="t"/>
          <a:lstStyle>
            <a:lvl1pPr algn="l">
              <a:defRPr sz="1000">
                <a:solidFill>
                  <a:schemeClr val="tx2"/>
                </a:solidFill>
              </a:defRPr>
            </a:lvl1pPr>
          </a:lstStyle>
          <a:p>
            <a:r>
              <a:rPr lang="en-US"/>
              <a:t>Women in Nanoscience</a:t>
            </a:r>
            <a:endParaRPr lang="en-US" dirty="0"/>
          </a:p>
        </p:txBody>
      </p:sp>
      <p:sp>
        <p:nvSpPr>
          <p:cNvPr id="7" name="Rectangle 6"/>
          <p:cNvSpPr/>
          <p:nvPr/>
        </p:nvSpPr>
        <p:spPr>
          <a:xfrm>
            <a:off x="12001500" y="0"/>
            <a:ext cx="190501" cy="1371600"/>
          </a:xfrm>
          <a:prstGeom prst="rect">
            <a:avLst/>
          </a:prstGeom>
          <a:solidFill>
            <a:srgbClr val="000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615352074"/>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Lst>
  <p:hf sldNum="0" hdr="0" ftr="0" dt="0"/>
  <p:txStyles>
    <p:titleStyle>
      <a:lvl1pPr algn="l" defTabSz="914377" rtl="0" eaLnBrk="1" latinLnBrk="0" hangingPunct="1">
        <a:spcBef>
          <a:spcPct val="0"/>
        </a:spcBef>
        <a:buNone/>
        <a:defRPr sz="3600" b="1" kern="1200" cap="all" spc="-60" baseline="0">
          <a:solidFill>
            <a:srgbClr val="0000A2"/>
          </a:solidFill>
          <a:latin typeface="+mj-lt"/>
          <a:ea typeface="+mj-ea"/>
          <a:cs typeface="+mj-cs"/>
        </a:defRPr>
      </a:lvl1pPr>
    </p:titleStyle>
    <p:bodyStyle>
      <a:lvl1pPr marL="0" indent="0" algn="l" defTabSz="914377" rtl="0" eaLnBrk="1" latinLnBrk="0" hangingPunct="1">
        <a:spcBef>
          <a:spcPct val="20000"/>
        </a:spcBef>
        <a:spcAft>
          <a:spcPts val="600"/>
        </a:spcAft>
        <a:buFont typeface="Arial" pitchFamily="34" charset="0"/>
        <a:buNone/>
        <a:defRPr sz="2000" b="0" kern="1200">
          <a:solidFill>
            <a:schemeClr val="tx1"/>
          </a:solidFill>
          <a:latin typeface="+mn-lt"/>
          <a:ea typeface="+mn-ea"/>
          <a:cs typeface="+mn-cs"/>
        </a:defRPr>
      </a:lvl1pPr>
      <a:lvl2pPr marL="457189" indent="-182875" algn="l" defTabSz="914377"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2971" indent="-228594" algn="l" defTabSz="914377"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160" indent="-228594" algn="l" defTabSz="914377"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349" indent="-228594" algn="l" defTabSz="914377"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537" indent="-228594" algn="l" defTabSz="914377"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726" indent="-228594" algn="l" defTabSz="914377"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8914" indent="-228594" algn="l" defTabSz="914377"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103" indent="-228594" algn="l" defTabSz="914377"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306FA-14E3-2441-8B25-00D56A88C54E}"/>
              </a:ext>
            </a:extLst>
          </p:cNvPr>
          <p:cNvSpPr>
            <a:spLocks noGrp="1"/>
          </p:cNvSpPr>
          <p:nvPr>
            <p:ph type="title"/>
          </p:nvPr>
        </p:nvSpPr>
        <p:spPr/>
        <p:txBody>
          <a:bodyPr>
            <a:noAutofit/>
          </a:bodyPr>
          <a:lstStyle/>
          <a:p>
            <a:pPr algn="ctr"/>
            <a:r>
              <a:rPr lang="en-GB" dirty="0"/>
              <a:t>Academic Poster presentations</a:t>
            </a:r>
            <a:br>
              <a:rPr lang="en-NZ" dirty="0"/>
            </a:br>
            <a:r>
              <a:rPr lang="en-GB" dirty="0"/>
              <a:t> </a:t>
            </a:r>
            <a:br>
              <a:rPr lang="en-NZ" dirty="0"/>
            </a:br>
            <a:endParaRPr lang="en-US" dirty="0"/>
          </a:p>
        </p:txBody>
      </p:sp>
      <p:sp>
        <p:nvSpPr>
          <p:cNvPr id="4" name="Subtitle 2">
            <a:extLst>
              <a:ext uri="{FF2B5EF4-FFF2-40B4-BE49-F238E27FC236}">
                <a16:creationId xmlns:a16="http://schemas.microsoft.com/office/drawing/2014/main" id="{93146458-48FC-C048-B099-0F86AEB36997}"/>
              </a:ext>
            </a:extLst>
          </p:cNvPr>
          <p:cNvSpPr txBox="1">
            <a:spLocks/>
          </p:cNvSpPr>
          <p:nvPr/>
        </p:nvSpPr>
        <p:spPr>
          <a:xfrm>
            <a:off x="339048" y="5188266"/>
            <a:ext cx="9143999" cy="1469946"/>
          </a:xfrm>
          <a:prstGeom prst="rect">
            <a:avLst/>
          </a:prstGeom>
        </p:spPr>
        <p:txBody>
          <a:bodyPr vert="horz" lIns="91440" tIns="45720" rIns="91440" bIns="45720" rtlCol="0">
            <a:normAutofit/>
          </a:bodyPr>
          <a:lstStyle>
            <a:lvl1pPr marL="0" indent="0" algn="l" defTabSz="914377" rtl="0" eaLnBrk="1" latinLnBrk="0" hangingPunct="1">
              <a:spcBef>
                <a:spcPct val="20000"/>
              </a:spcBef>
              <a:spcAft>
                <a:spcPts val="600"/>
              </a:spcAft>
              <a:buFont typeface="Arial" pitchFamily="34" charset="0"/>
              <a:buNone/>
              <a:defRPr sz="2000" b="0" kern="1200">
                <a:solidFill>
                  <a:schemeClr val="tx1"/>
                </a:solidFill>
                <a:latin typeface="+mn-lt"/>
                <a:ea typeface="+mn-ea"/>
                <a:cs typeface="+mn-cs"/>
              </a:defRPr>
            </a:lvl1pPr>
            <a:lvl2pPr marL="457189" indent="-182875" algn="l" defTabSz="914377"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2971" indent="-228594" algn="l" defTabSz="914377"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160" indent="-228594" algn="l" defTabSz="914377"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349" indent="-228594" algn="l" defTabSz="914377"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537" indent="-228594" algn="l" defTabSz="914377"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726" indent="-228594" algn="l" defTabSz="914377"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8914" indent="-228594" algn="l" defTabSz="914377"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103" indent="-228594" algn="l" defTabSz="914377"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a:t>Anna L. Garden</a:t>
            </a:r>
          </a:p>
          <a:p>
            <a:r>
              <a:rPr lang="en-US" sz="1600" dirty="0"/>
              <a:t>Department of Chemistry</a:t>
            </a:r>
          </a:p>
          <a:p>
            <a:r>
              <a:rPr lang="en-US" sz="1600" dirty="0"/>
              <a:t>University of Otago, Dunedin, New Zealand </a:t>
            </a:r>
            <a:br>
              <a:rPr lang="en-US" sz="1600" dirty="0"/>
            </a:br>
            <a:r>
              <a:rPr lang="en-US" sz="1600" dirty="0"/>
              <a:t>MacDiarmid Institute for Advanced Materials and Nanotechnology</a:t>
            </a:r>
          </a:p>
        </p:txBody>
      </p:sp>
      <p:pic>
        <p:nvPicPr>
          <p:cNvPr id="1026" name="Picture 2" descr="For your next conference: poster or talk? | Scientist Sees Squirrel">
            <a:extLst>
              <a:ext uri="{FF2B5EF4-FFF2-40B4-BE49-F238E27FC236}">
                <a16:creationId xmlns:a16="http://schemas.microsoft.com/office/drawing/2014/main" id="{7180CCD4-5AB8-7441-BF6C-CD35CBAAC9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22"/>
          <a:stretch/>
        </p:blipFill>
        <p:spPr bwMode="auto">
          <a:xfrm>
            <a:off x="339048" y="1343773"/>
            <a:ext cx="5836380" cy="35363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ED07ECF-164E-9548-B0A7-058484FF9BCB}"/>
              </a:ext>
            </a:extLst>
          </p:cNvPr>
          <p:cNvSpPr txBox="1"/>
          <p:nvPr/>
        </p:nvSpPr>
        <p:spPr>
          <a:xfrm>
            <a:off x="6698725" y="1343773"/>
            <a:ext cx="5154227" cy="4832092"/>
          </a:xfrm>
          <a:prstGeom prst="rect">
            <a:avLst/>
          </a:prstGeom>
          <a:noFill/>
        </p:spPr>
        <p:txBody>
          <a:bodyPr wrap="square" rtlCol="0">
            <a:spAutoFit/>
          </a:bodyPr>
          <a:lstStyle/>
          <a:p>
            <a:pPr marL="342900" indent="-342900">
              <a:buFont typeface="Arial" panose="020B0604020202020204" pitchFamily="34" charset="0"/>
              <a:buChar char="•"/>
            </a:pPr>
            <a:r>
              <a:rPr lang="en-US" sz="2200" dirty="0"/>
              <a:t>What? Why? Who?</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First steps – grabbing attention</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How to design an effective poster</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How to design a good looking poster</a:t>
            </a:r>
          </a:p>
          <a:p>
            <a:endParaRPr lang="en-US" sz="2200" dirty="0"/>
          </a:p>
          <a:p>
            <a:pPr marL="342900" indent="-342900">
              <a:buFont typeface="Arial" panose="020B0604020202020204" pitchFamily="34" charset="0"/>
              <a:buChar char="•"/>
            </a:pPr>
            <a:r>
              <a:rPr lang="en-US" sz="2200" dirty="0"/>
              <a:t>How to present at a poster session</a:t>
            </a:r>
          </a:p>
          <a:p>
            <a:pPr marL="342900" indent="-342900">
              <a:buFont typeface="Arial" panose="020B0604020202020204" pitchFamily="34" charset="0"/>
              <a:buChar char="•"/>
            </a:pPr>
            <a:endParaRPr lang="en-US" sz="2200" dirty="0"/>
          </a:p>
          <a:p>
            <a:r>
              <a:rPr lang="en-US" sz="2200" dirty="0"/>
              <a:t>+ Tips on what to do</a:t>
            </a:r>
          </a:p>
          <a:p>
            <a:r>
              <a:rPr lang="en-US" sz="2200" dirty="0"/>
              <a:t>+ Tips on what NOT to do</a:t>
            </a:r>
          </a:p>
          <a:p>
            <a:endParaRPr lang="en-US" sz="2200" dirty="0"/>
          </a:p>
          <a:p>
            <a:endParaRPr lang="en-US" sz="2200" dirty="0"/>
          </a:p>
        </p:txBody>
      </p:sp>
    </p:spTree>
    <p:extLst>
      <p:ext uri="{BB962C8B-B14F-4D97-AF65-F5344CB8AC3E}">
        <p14:creationId xmlns:p14="http://schemas.microsoft.com/office/powerpoint/2010/main" val="771584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C22EF0A-1AA7-BD4F-BF0A-3A3EF3D4C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988" y="0"/>
            <a:ext cx="80740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860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a:extLst>
              <a:ext uri="{FF2B5EF4-FFF2-40B4-BE49-F238E27FC236}">
                <a16:creationId xmlns:a16="http://schemas.microsoft.com/office/drawing/2014/main" id="{C7DB7318-FE48-B14B-9B3C-AA27C68ED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475" y="0"/>
            <a:ext cx="48434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304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a:extLst>
              <a:ext uri="{FF2B5EF4-FFF2-40B4-BE49-F238E27FC236}">
                <a16:creationId xmlns:a16="http://schemas.microsoft.com/office/drawing/2014/main" id="{F584DE90-7751-6148-8603-51979B6FB9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0300" y="0"/>
            <a:ext cx="4849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517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a:extLst>
              <a:ext uri="{FF2B5EF4-FFF2-40B4-BE49-F238E27FC236}">
                <a16:creationId xmlns:a16="http://schemas.microsoft.com/office/drawing/2014/main" id="{5BAA9E20-66EB-0546-A961-260602BD1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9938" y="0"/>
            <a:ext cx="5572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495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a:extLst>
              <a:ext uri="{FF2B5EF4-FFF2-40B4-BE49-F238E27FC236}">
                <a16:creationId xmlns:a16="http://schemas.microsoft.com/office/drawing/2014/main" id="{F3951798-87F9-E540-97A1-A2D6829771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142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a:extLst>
              <a:ext uri="{FF2B5EF4-FFF2-40B4-BE49-F238E27FC236}">
                <a16:creationId xmlns:a16="http://schemas.microsoft.com/office/drawing/2014/main" id="{937A3AF8-A8EE-D54A-A4CC-838E61FDE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055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
            <a:extLst>
              <a:ext uri="{FF2B5EF4-FFF2-40B4-BE49-F238E27FC236}">
                <a16:creationId xmlns:a16="http://schemas.microsoft.com/office/drawing/2014/main" id="{86DE6B4E-1C44-B54A-A662-45C28489E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0"/>
            <a:ext cx="11428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933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Image">
            <a:extLst>
              <a:ext uri="{FF2B5EF4-FFF2-40B4-BE49-F238E27FC236}">
                <a16:creationId xmlns:a16="http://schemas.microsoft.com/office/drawing/2014/main" id="{23A114E4-58F5-8F43-951A-DA12D3B54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650" y="0"/>
            <a:ext cx="4838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175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125B8FB3-A755-394B-8791-B27B0FD03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6738"/>
            <a:ext cx="12192000" cy="5722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330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5C207-A99C-AE4F-A8BA-587EB1BCBE5A}"/>
              </a:ext>
            </a:extLst>
          </p:cNvPr>
          <p:cNvSpPr>
            <a:spLocks noGrp="1"/>
          </p:cNvSpPr>
          <p:nvPr>
            <p:ph type="title"/>
          </p:nvPr>
        </p:nvSpPr>
        <p:spPr/>
        <p:txBody>
          <a:bodyPr/>
          <a:lstStyle/>
          <a:p>
            <a:r>
              <a:rPr lang="en-US" dirty="0"/>
              <a:t>Which poster would you stop at?</a:t>
            </a:r>
          </a:p>
        </p:txBody>
      </p:sp>
      <p:sp>
        <p:nvSpPr>
          <p:cNvPr id="3" name="Content Placeholder 2">
            <a:extLst>
              <a:ext uri="{FF2B5EF4-FFF2-40B4-BE49-F238E27FC236}">
                <a16:creationId xmlns:a16="http://schemas.microsoft.com/office/drawing/2014/main" id="{893C29D7-D43E-8E45-B206-20A8A7041924}"/>
              </a:ext>
            </a:extLst>
          </p:cNvPr>
          <p:cNvSpPr>
            <a:spLocks noGrp="1"/>
          </p:cNvSpPr>
          <p:nvPr>
            <p:ph idx="1"/>
          </p:nvPr>
        </p:nvSpPr>
        <p:spPr>
          <a:xfrm>
            <a:off x="609600" y="1371601"/>
            <a:ext cx="10898101" cy="5185728"/>
          </a:xfrm>
        </p:spPr>
        <p:txBody>
          <a:bodyPr>
            <a:normAutofit/>
          </a:bodyPr>
          <a:lstStyle/>
          <a:p>
            <a:r>
              <a:rPr lang="en-US" dirty="0"/>
              <a:t>During the posters session, delegates often wander (somewhat haphazardly often) before deciding on which poster to inspect more closely. Therefore your poster needs to catch the eye.</a:t>
            </a:r>
          </a:p>
          <a:p>
            <a:endParaRPr lang="en-US" dirty="0"/>
          </a:p>
          <a:p>
            <a:r>
              <a:rPr lang="en-US" dirty="0"/>
              <a:t>You will see 10 posters for 10 seconds each. </a:t>
            </a:r>
          </a:p>
          <a:p>
            <a:endParaRPr lang="en-US" dirty="0"/>
          </a:p>
          <a:p>
            <a:pPr algn="ctr"/>
            <a:r>
              <a:rPr lang="en-US" b="1" dirty="0">
                <a:solidFill>
                  <a:srgbClr val="FF0000"/>
                </a:solidFill>
              </a:rPr>
              <a:t>Which would you stop at first?</a:t>
            </a:r>
          </a:p>
          <a:p>
            <a:pPr algn="ctr"/>
            <a:r>
              <a:rPr lang="en-US" b="1" dirty="0">
                <a:solidFill>
                  <a:srgbClr val="FF0000"/>
                </a:solidFill>
              </a:rPr>
              <a:t>Are there any that grabbed you?</a:t>
            </a:r>
          </a:p>
          <a:p>
            <a:pPr algn="ctr"/>
            <a:r>
              <a:rPr lang="en-US" b="1" dirty="0">
                <a:solidFill>
                  <a:srgbClr val="FF0000"/>
                </a:solidFill>
              </a:rPr>
              <a:t>Are then any that immediately turned you away from them?</a:t>
            </a:r>
          </a:p>
          <a:p>
            <a:pPr algn="ctr"/>
            <a:endParaRPr lang="en-US" b="1" dirty="0">
              <a:solidFill>
                <a:srgbClr val="FF0000"/>
              </a:solidFill>
            </a:endParaRPr>
          </a:p>
          <a:p>
            <a:pPr algn="ctr"/>
            <a:r>
              <a:rPr lang="en-US" b="1" dirty="0">
                <a:solidFill>
                  <a:srgbClr val="FF0000"/>
                </a:solidFill>
              </a:rPr>
              <a:t>You need to make yours stand out!</a:t>
            </a:r>
          </a:p>
        </p:txBody>
      </p:sp>
    </p:spTree>
    <p:extLst>
      <p:ext uri="{BB962C8B-B14F-4D97-AF65-F5344CB8AC3E}">
        <p14:creationId xmlns:p14="http://schemas.microsoft.com/office/powerpoint/2010/main" val="1158489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306FA-14E3-2441-8B25-00D56A88C54E}"/>
              </a:ext>
            </a:extLst>
          </p:cNvPr>
          <p:cNvSpPr>
            <a:spLocks noGrp="1"/>
          </p:cNvSpPr>
          <p:nvPr>
            <p:ph type="title"/>
          </p:nvPr>
        </p:nvSpPr>
        <p:spPr/>
        <p:txBody>
          <a:bodyPr>
            <a:noAutofit/>
          </a:bodyPr>
          <a:lstStyle/>
          <a:p>
            <a:pPr algn="ctr"/>
            <a:r>
              <a:rPr lang="en-US" dirty="0"/>
              <a:t>Who are you and why are you here?</a:t>
            </a:r>
            <a:r>
              <a:rPr lang="en-GB" dirty="0"/>
              <a:t> </a:t>
            </a:r>
            <a:br>
              <a:rPr lang="en-NZ" dirty="0"/>
            </a:br>
            <a:endParaRPr lang="en-US" dirty="0"/>
          </a:p>
        </p:txBody>
      </p:sp>
      <p:pic>
        <p:nvPicPr>
          <p:cNvPr id="1026" name="Picture 2" descr="For your next conference: poster or talk? | Scientist Sees Squirrel">
            <a:extLst>
              <a:ext uri="{FF2B5EF4-FFF2-40B4-BE49-F238E27FC236}">
                <a16:creationId xmlns:a16="http://schemas.microsoft.com/office/drawing/2014/main" id="{7180CCD4-5AB8-7441-BF6C-CD35CBAAC9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22"/>
          <a:stretch/>
        </p:blipFill>
        <p:spPr bwMode="auto">
          <a:xfrm>
            <a:off x="339048" y="1343773"/>
            <a:ext cx="5836380" cy="35363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ED07ECF-164E-9548-B0A7-058484FF9BCB}"/>
              </a:ext>
            </a:extLst>
          </p:cNvPr>
          <p:cNvSpPr txBox="1"/>
          <p:nvPr/>
        </p:nvSpPr>
        <p:spPr>
          <a:xfrm>
            <a:off x="6698725" y="1343773"/>
            <a:ext cx="5154227" cy="4832092"/>
          </a:xfrm>
          <a:prstGeom prst="rect">
            <a:avLst/>
          </a:prstGeom>
          <a:noFill/>
        </p:spPr>
        <p:txBody>
          <a:bodyPr wrap="square" rtlCol="0">
            <a:spAutoFit/>
          </a:bodyPr>
          <a:lstStyle/>
          <a:p>
            <a:pPr marL="342900" indent="-342900">
              <a:buFont typeface="Arial" panose="020B0604020202020204" pitchFamily="34" charset="0"/>
              <a:buChar char="•"/>
            </a:pPr>
            <a:r>
              <a:rPr lang="en-US" sz="2200" dirty="0">
                <a:solidFill>
                  <a:srgbClr val="FF0000"/>
                </a:solidFill>
              </a:rPr>
              <a:t>What? Why? Who?</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First steps – grabbing attention</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How to design an effective poster</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How to design a good looking poster</a:t>
            </a:r>
          </a:p>
          <a:p>
            <a:endParaRPr lang="en-US" sz="2200" dirty="0"/>
          </a:p>
          <a:p>
            <a:pPr marL="342900" indent="-342900">
              <a:buFont typeface="Arial" panose="020B0604020202020204" pitchFamily="34" charset="0"/>
              <a:buChar char="•"/>
            </a:pPr>
            <a:r>
              <a:rPr lang="en-US" sz="2200" dirty="0"/>
              <a:t>How to present at a poster session</a:t>
            </a:r>
          </a:p>
          <a:p>
            <a:pPr marL="342900" indent="-342900">
              <a:buFont typeface="Arial" panose="020B0604020202020204" pitchFamily="34" charset="0"/>
              <a:buChar char="•"/>
            </a:pPr>
            <a:endParaRPr lang="en-US" sz="2200" dirty="0"/>
          </a:p>
          <a:p>
            <a:r>
              <a:rPr lang="en-US" sz="2200" dirty="0"/>
              <a:t>+ Tips on what to do</a:t>
            </a:r>
          </a:p>
          <a:p>
            <a:r>
              <a:rPr lang="en-US" sz="2200" dirty="0"/>
              <a:t>+ Tips on what NOT to do</a:t>
            </a:r>
          </a:p>
          <a:p>
            <a:endParaRPr lang="en-US" sz="2200" dirty="0"/>
          </a:p>
          <a:p>
            <a:endParaRPr lang="en-US" sz="2200" dirty="0"/>
          </a:p>
        </p:txBody>
      </p:sp>
    </p:spTree>
    <p:extLst>
      <p:ext uri="{BB962C8B-B14F-4D97-AF65-F5344CB8AC3E}">
        <p14:creationId xmlns:p14="http://schemas.microsoft.com/office/powerpoint/2010/main" val="4126524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306FA-14E3-2441-8B25-00D56A88C54E}"/>
              </a:ext>
            </a:extLst>
          </p:cNvPr>
          <p:cNvSpPr>
            <a:spLocks noGrp="1"/>
          </p:cNvSpPr>
          <p:nvPr>
            <p:ph type="title"/>
          </p:nvPr>
        </p:nvSpPr>
        <p:spPr/>
        <p:txBody>
          <a:bodyPr>
            <a:noAutofit/>
          </a:bodyPr>
          <a:lstStyle/>
          <a:p>
            <a:pPr algn="ctr"/>
            <a:r>
              <a:rPr lang="en-US" dirty="0"/>
              <a:t>Goal of a poster: Effectively communicating</a:t>
            </a:r>
          </a:p>
        </p:txBody>
      </p:sp>
      <p:pic>
        <p:nvPicPr>
          <p:cNvPr id="1026" name="Picture 2" descr="For your next conference: poster or talk? | Scientist Sees Squirrel">
            <a:extLst>
              <a:ext uri="{FF2B5EF4-FFF2-40B4-BE49-F238E27FC236}">
                <a16:creationId xmlns:a16="http://schemas.microsoft.com/office/drawing/2014/main" id="{7180CCD4-5AB8-7441-BF6C-CD35CBAAC9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22"/>
          <a:stretch/>
        </p:blipFill>
        <p:spPr bwMode="auto">
          <a:xfrm>
            <a:off x="339048" y="1343773"/>
            <a:ext cx="5836380" cy="35363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ED07ECF-164E-9548-B0A7-058484FF9BCB}"/>
              </a:ext>
            </a:extLst>
          </p:cNvPr>
          <p:cNvSpPr txBox="1"/>
          <p:nvPr/>
        </p:nvSpPr>
        <p:spPr>
          <a:xfrm>
            <a:off x="6698725" y="1343773"/>
            <a:ext cx="5154227" cy="4832092"/>
          </a:xfrm>
          <a:prstGeom prst="rect">
            <a:avLst/>
          </a:prstGeom>
          <a:noFill/>
        </p:spPr>
        <p:txBody>
          <a:bodyPr wrap="square" rtlCol="0">
            <a:spAutoFit/>
          </a:bodyPr>
          <a:lstStyle/>
          <a:p>
            <a:pPr marL="342900" indent="-342900">
              <a:buFont typeface="Arial" panose="020B0604020202020204" pitchFamily="34" charset="0"/>
              <a:buChar char="•"/>
            </a:pPr>
            <a:r>
              <a:rPr lang="en-US" sz="2200" dirty="0"/>
              <a:t>What? Why? Who?</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First steps – grabbing attention</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solidFill>
                  <a:srgbClr val="FF0000"/>
                </a:solidFill>
              </a:rPr>
              <a:t>How to design an effective poster</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How to design a good looking poster</a:t>
            </a:r>
          </a:p>
          <a:p>
            <a:endParaRPr lang="en-US" sz="2200" dirty="0"/>
          </a:p>
          <a:p>
            <a:pPr marL="342900" indent="-342900">
              <a:buFont typeface="Arial" panose="020B0604020202020204" pitchFamily="34" charset="0"/>
              <a:buChar char="•"/>
            </a:pPr>
            <a:r>
              <a:rPr lang="en-US" sz="2200" dirty="0"/>
              <a:t>How to present at a poster session</a:t>
            </a:r>
          </a:p>
          <a:p>
            <a:pPr marL="342900" indent="-342900">
              <a:buFont typeface="Arial" panose="020B0604020202020204" pitchFamily="34" charset="0"/>
              <a:buChar char="•"/>
            </a:pPr>
            <a:endParaRPr lang="en-US" sz="2200" dirty="0"/>
          </a:p>
          <a:p>
            <a:r>
              <a:rPr lang="en-US" sz="2200" dirty="0"/>
              <a:t>+ Tips on what to do</a:t>
            </a:r>
          </a:p>
          <a:p>
            <a:r>
              <a:rPr lang="en-US" sz="2200" dirty="0"/>
              <a:t>+ Tips on what NOT to do</a:t>
            </a:r>
          </a:p>
          <a:p>
            <a:endParaRPr lang="en-US" sz="2200" dirty="0"/>
          </a:p>
          <a:p>
            <a:endParaRPr lang="en-US" sz="2200" dirty="0"/>
          </a:p>
        </p:txBody>
      </p:sp>
    </p:spTree>
    <p:extLst>
      <p:ext uri="{BB962C8B-B14F-4D97-AF65-F5344CB8AC3E}">
        <p14:creationId xmlns:p14="http://schemas.microsoft.com/office/powerpoint/2010/main" val="3730868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4688B-9F44-4049-B31B-398C488981AD}"/>
              </a:ext>
            </a:extLst>
          </p:cNvPr>
          <p:cNvSpPr>
            <a:spLocks noGrp="1"/>
          </p:cNvSpPr>
          <p:nvPr>
            <p:ph type="title"/>
          </p:nvPr>
        </p:nvSpPr>
        <p:spPr/>
        <p:txBody>
          <a:bodyPr/>
          <a:lstStyle/>
          <a:p>
            <a:r>
              <a:rPr lang="en-US" dirty="0"/>
              <a:t>Story and Structure</a:t>
            </a:r>
          </a:p>
        </p:txBody>
      </p:sp>
      <p:sp>
        <p:nvSpPr>
          <p:cNvPr id="3" name="Content Placeholder 2">
            <a:extLst>
              <a:ext uri="{FF2B5EF4-FFF2-40B4-BE49-F238E27FC236}">
                <a16:creationId xmlns:a16="http://schemas.microsoft.com/office/drawing/2014/main" id="{5780721A-25D2-EF44-BB35-A2230AEF31AB}"/>
              </a:ext>
            </a:extLst>
          </p:cNvPr>
          <p:cNvSpPr>
            <a:spLocks noGrp="1"/>
          </p:cNvSpPr>
          <p:nvPr>
            <p:ph idx="1"/>
          </p:nvPr>
        </p:nvSpPr>
        <p:spPr>
          <a:xfrm>
            <a:off x="609601" y="1371601"/>
            <a:ext cx="7898295" cy="4754563"/>
          </a:xfrm>
        </p:spPr>
        <p:txBody>
          <a:bodyPr>
            <a:normAutofit lnSpcReduction="10000"/>
          </a:bodyPr>
          <a:lstStyle/>
          <a:p>
            <a:r>
              <a:rPr lang="en-US" dirty="0"/>
              <a:t>What is your story?</a:t>
            </a:r>
          </a:p>
          <a:p>
            <a:endParaRPr lang="en-US" dirty="0"/>
          </a:p>
          <a:p>
            <a:r>
              <a:rPr lang="en-US" dirty="0"/>
              <a:t>Posters are NOT just an academic paper enlarged to	 	   A0 (or A1 – check!).</a:t>
            </a:r>
          </a:p>
          <a:p>
            <a:endParaRPr lang="en-US" dirty="0"/>
          </a:p>
          <a:p>
            <a:r>
              <a:rPr lang="en-US" dirty="0"/>
              <a:t>They should be focused – tell </a:t>
            </a:r>
            <a:r>
              <a:rPr lang="en-US" dirty="0">
                <a:solidFill>
                  <a:srgbClr val="FF0000"/>
                </a:solidFill>
              </a:rPr>
              <a:t>one thing </a:t>
            </a:r>
            <a:r>
              <a:rPr lang="en-US" dirty="0">
                <a:solidFill>
                  <a:srgbClr val="0000FF"/>
                </a:solidFill>
              </a:rPr>
              <a:t>very clearly.</a:t>
            </a:r>
          </a:p>
          <a:p>
            <a:endParaRPr lang="en-US" dirty="0">
              <a:solidFill>
                <a:srgbClr val="0000FF"/>
              </a:solidFill>
            </a:endParaRPr>
          </a:p>
          <a:p>
            <a:r>
              <a:rPr lang="en-US" dirty="0"/>
              <a:t>To do this you need to have both </a:t>
            </a:r>
            <a:r>
              <a:rPr lang="en-US" dirty="0">
                <a:solidFill>
                  <a:srgbClr val="009800"/>
                </a:solidFill>
              </a:rPr>
              <a:t>narrative</a:t>
            </a:r>
            <a:r>
              <a:rPr lang="en-US" dirty="0"/>
              <a:t> and </a:t>
            </a:r>
            <a:r>
              <a:rPr lang="en-US" dirty="0">
                <a:solidFill>
                  <a:srgbClr val="009800"/>
                </a:solidFill>
              </a:rPr>
              <a:t>visual</a:t>
            </a:r>
            <a:r>
              <a:rPr lang="en-US" dirty="0"/>
              <a:t> structure.</a:t>
            </a:r>
          </a:p>
          <a:p>
            <a:pPr marL="342900" indent="-342900">
              <a:buFont typeface="Arial" panose="020B0604020202020204" pitchFamily="34" charset="0"/>
              <a:buChar char="•"/>
            </a:pPr>
            <a:r>
              <a:rPr lang="en-US" dirty="0"/>
              <a:t>Do your ideas flow from one thing to the next to build up the story?</a:t>
            </a:r>
          </a:p>
          <a:p>
            <a:pPr marL="342900" indent="-342900">
              <a:buFont typeface="Arial" panose="020B0604020202020204" pitchFamily="34" charset="0"/>
              <a:buChar char="•"/>
            </a:pPr>
            <a:r>
              <a:rPr lang="en-US" dirty="0"/>
              <a:t>Is it obvious how to make your way around the poster?</a:t>
            </a:r>
          </a:p>
        </p:txBody>
      </p:sp>
      <p:pic>
        <p:nvPicPr>
          <p:cNvPr id="15362" name="Picture 2">
            <a:extLst>
              <a:ext uri="{FF2B5EF4-FFF2-40B4-BE49-F238E27FC236}">
                <a16:creationId xmlns:a16="http://schemas.microsoft.com/office/drawing/2014/main" id="{13BC429E-A299-554F-8FE4-98BA35311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203" y="0"/>
            <a:ext cx="4899867" cy="326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925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2C5A0-C28B-5946-AC8A-39F51ADADB0C}"/>
              </a:ext>
            </a:extLst>
          </p:cNvPr>
          <p:cNvSpPr>
            <a:spLocks noGrp="1"/>
          </p:cNvSpPr>
          <p:nvPr>
            <p:ph type="title"/>
          </p:nvPr>
        </p:nvSpPr>
        <p:spPr/>
        <p:txBody>
          <a:bodyPr/>
          <a:lstStyle/>
          <a:p>
            <a:r>
              <a:rPr lang="en-US" dirty="0"/>
              <a:t>Sketch out your story first</a:t>
            </a:r>
          </a:p>
        </p:txBody>
      </p:sp>
      <p:sp>
        <p:nvSpPr>
          <p:cNvPr id="3" name="Content Placeholder 2">
            <a:extLst>
              <a:ext uri="{FF2B5EF4-FFF2-40B4-BE49-F238E27FC236}">
                <a16:creationId xmlns:a16="http://schemas.microsoft.com/office/drawing/2014/main" id="{05308284-D200-9F44-BC77-C1573898C91C}"/>
              </a:ext>
            </a:extLst>
          </p:cNvPr>
          <p:cNvSpPr>
            <a:spLocks noGrp="1"/>
          </p:cNvSpPr>
          <p:nvPr>
            <p:ph idx="1"/>
          </p:nvPr>
        </p:nvSpPr>
        <p:spPr/>
        <p:txBody>
          <a:bodyPr/>
          <a:lstStyle/>
          <a:p>
            <a:r>
              <a:rPr lang="en-US" dirty="0"/>
              <a:t>Grab a pen and paper and start throwing ideas around. </a:t>
            </a:r>
          </a:p>
          <a:p>
            <a:pPr marL="342900" indent="-342900">
              <a:buFont typeface="Arial" panose="020B0604020202020204" pitchFamily="34" charset="0"/>
              <a:buChar char="•"/>
            </a:pPr>
            <a:r>
              <a:rPr lang="en-US" dirty="0"/>
              <a:t>Which project will you present on?</a:t>
            </a:r>
          </a:p>
          <a:p>
            <a:pPr marL="342900" indent="-342900">
              <a:buFont typeface="Arial" panose="020B0604020202020204" pitchFamily="34" charset="0"/>
              <a:buChar char="•"/>
            </a:pPr>
            <a:r>
              <a:rPr lang="en-US" dirty="0"/>
              <a:t>What are the most interesting things in this project?</a:t>
            </a:r>
          </a:p>
          <a:p>
            <a:pPr marL="342900" indent="-342900">
              <a:buFont typeface="Arial" panose="020B0604020202020204" pitchFamily="34" charset="0"/>
              <a:buChar char="•"/>
            </a:pPr>
            <a:r>
              <a:rPr lang="en-US" dirty="0"/>
              <a:t>What different stories can be told from the interesting parts of your project?</a:t>
            </a:r>
          </a:p>
          <a:p>
            <a:pPr marL="342900" indent="-342900">
              <a:buFont typeface="Arial" panose="020B0604020202020204" pitchFamily="34" charset="0"/>
              <a:buChar char="•"/>
            </a:pPr>
            <a:r>
              <a:rPr lang="en-US" dirty="0">
                <a:solidFill>
                  <a:srgbClr val="FF0000"/>
                </a:solidFill>
              </a:rPr>
              <a:t>Pick one and don’t try to shoe-horn other things in!</a:t>
            </a:r>
          </a:p>
          <a:p>
            <a:endParaRPr lang="en-US" dirty="0"/>
          </a:p>
          <a:p>
            <a:r>
              <a:rPr lang="en-US" dirty="0"/>
              <a:t>With your story defined, think again about your audience</a:t>
            </a:r>
          </a:p>
          <a:p>
            <a:pPr marL="342900" indent="-342900">
              <a:buFont typeface="Arial" panose="020B0604020202020204" pitchFamily="34" charset="0"/>
              <a:buChar char="•"/>
            </a:pPr>
            <a:r>
              <a:rPr lang="en-US" dirty="0"/>
              <a:t>What kind of background do they need?</a:t>
            </a:r>
          </a:p>
          <a:p>
            <a:pPr marL="342900" indent="-342900">
              <a:buFont typeface="Arial" panose="020B0604020202020204" pitchFamily="34" charset="0"/>
              <a:buChar char="•"/>
            </a:pPr>
            <a:r>
              <a:rPr lang="en-US" dirty="0"/>
              <a:t>What kinds of details will they be interested in?</a:t>
            </a:r>
          </a:p>
        </p:txBody>
      </p:sp>
      <p:pic>
        <p:nvPicPr>
          <p:cNvPr id="16386" name="Picture 2" descr="Want to Take Better Notes? Ditch the Laptop for a Pen and Paper, Says  Science | Inc.com">
            <a:extLst>
              <a:ext uri="{FF2B5EF4-FFF2-40B4-BE49-F238E27FC236}">
                <a16:creationId xmlns:a16="http://schemas.microsoft.com/office/drawing/2014/main" id="{4C466D58-3BD5-0444-8037-93F232C89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8835" y="163997"/>
            <a:ext cx="4293703" cy="241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918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8DE2303-3134-124B-8F7C-D904C3B9E6CB}"/>
              </a:ext>
            </a:extLst>
          </p:cNvPr>
          <p:cNvPicPr>
            <a:picLocks noGrp="1" noChangeAspect="1"/>
          </p:cNvPicPr>
          <p:nvPr>
            <p:ph idx="1"/>
          </p:nvPr>
        </p:nvPicPr>
        <p:blipFill>
          <a:blip r:embed="rId2"/>
          <a:stretch>
            <a:fillRect/>
          </a:stretch>
        </p:blipFill>
        <p:spPr>
          <a:xfrm>
            <a:off x="1448026" y="513748"/>
            <a:ext cx="8832574" cy="3584113"/>
          </a:xfrm>
          <a:prstGeom prst="rect">
            <a:avLst/>
          </a:prstGeom>
        </p:spPr>
      </p:pic>
      <p:sp>
        <p:nvSpPr>
          <p:cNvPr id="2" name="Title 1">
            <a:extLst>
              <a:ext uri="{FF2B5EF4-FFF2-40B4-BE49-F238E27FC236}">
                <a16:creationId xmlns:a16="http://schemas.microsoft.com/office/drawing/2014/main" id="{CA656DC7-21B7-F542-BECE-C25776B462E8}"/>
              </a:ext>
            </a:extLst>
          </p:cNvPr>
          <p:cNvSpPr>
            <a:spLocks noGrp="1"/>
          </p:cNvSpPr>
          <p:nvPr>
            <p:ph type="title"/>
          </p:nvPr>
        </p:nvSpPr>
        <p:spPr/>
        <p:txBody>
          <a:bodyPr/>
          <a:lstStyle/>
          <a:p>
            <a:r>
              <a:rPr lang="en-US" dirty="0"/>
              <a:t>Example</a:t>
            </a:r>
          </a:p>
        </p:txBody>
      </p:sp>
      <p:sp>
        <p:nvSpPr>
          <p:cNvPr id="5" name="TextBox 4">
            <a:extLst>
              <a:ext uri="{FF2B5EF4-FFF2-40B4-BE49-F238E27FC236}">
                <a16:creationId xmlns:a16="http://schemas.microsoft.com/office/drawing/2014/main" id="{33966FBC-96D2-0F43-8DB8-C53CD674063E}"/>
              </a:ext>
            </a:extLst>
          </p:cNvPr>
          <p:cNvSpPr txBox="1"/>
          <p:nvPr/>
        </p:nvSpPr>
        <p:spPr>
          <a:xfrm>
            <a:off x="720918" y="4552195"/>
            <a:ext cx="10286790" cy="2862322"/>
          </a:xfrm>
          <a:prstGeom prst="rect">
            <a:avLst/>
          </a:prstGeom>
          <a:noFill/>
        </p:spPr>
        <p:txBody>
          <a:bodyPr wrap="none" rtlCol="0">
            <a:spAutoFit/>
          </a:bodyPr>
          <a:lstStyle/>
          <a:p>
            <a:r>
              <a:rPr lang="en-US" dirty="0">
                <a:solidFill>
                  <a:srgbClr val="FF0000"/>
                </a:solidFill>
              </a:rPr>
              <a:t>Aims of the paper? </a:t>
            </a:r>
            <a:r>
              <a:rPr lang="en-US" dirty="0"/>
              <a:t>	Investigate </a:t>
            </a:r>
            <a:r>
              <a:rPr lang="en-US" dirty="0" err="1"/>
              <a:t>CuPd</a:t>
            </a:r>
            <a:r>
              <a:rPr lang="en-US" dirty="0"/>
              <a:t> cluster structure/segregation as a function of composition</a:t>
            </a:r>
          </a:p>
          <a:p>
            <a:r>
              <a:rPr lang="en-US" dirty="0"/>
              <a:t>			Develop and benchmark theoretical methodology</a:t>
            </a:r>
          </a:p>
          <a:p>
            <a:endParaRPr lang="en-US" dirty="0"/>
          </a:p>
          <a:p>
            <a:r>
              <a:rPr lang="en-US" dirty="0"/>
              <a:t>Probably cannot cover both of these. Try and write down one research question to answer, e.g.</a:t>
            </a:r>
          </a:p>
          <a:p>
            <a:endParaRPr lang="en-US" dirty="0">
              <a:solidFill>
                <a:srgbClr val="0000FF"/>
              </a:solidFill>
            </a:endParaRPr>
          </a:p>
          <a:p>
            <a:r>
              <a:rPr lang="en-US" dirty="0">
                <a:solidFill>
                  <a:srgbClr val="0000FF"/>
                </a:solidFill>
              </a:rPr>
              <a:t>What is the structure and segregation of 38-atom bimetallic </a:t>
            </a:r>
            <a:r>
              <a:rPr lang="en-US" dirty="0" err="1">
                <a:solidFill>
                  <a:srgbClr val="0000FF"/>
                </a:solidFill>
              </a:rPr>
              <a:t>CuPd</a:t>
            </a:r>
            <a:r>
              <a:rPr lang="en-US" dirty="0">
                <a:solidFill>
                  <a:srgbClr val="0000FF"/>
                </a:solidFill>
              </a:rPr>
              <a:t> clusters?</a:t>
            </a:r>
          </a:p>
          <a:p>
            <a:r>
              <a:rPr lang="en-US" dirty="0">
                <a:solidFill>
                  <a:srgbClr val="0000FF"/>
                </a:solidFill>
              </a:rPr>
              <a:t>What is required for accurate description of </a:t>
            </a:r>
            <a:r>
              <a:rPr lang="en-US" dirty="0" err="1">
                <a:solidFill>
                  <a:srgbClr val="0000FF"/>
                </a:solidFill>
              </a:rPr>
              <a:t>CuPd</a:t>
            </a:r>
            <a:r>
              <a:rPr lang="en-US" dirty="0">
                <a:solidFill>
                  <a:srgbClr val="0000FF"/>
                </a:solidFill>
              </a:rPr>
              <a:t> cluster structure?</a:t>
            </a:r>
          </a:p>
          <a:p>
            <a:endParaRPr lang="en-US" dirty="0"/>
          </a:p>
          <a:p>
            <a:endParaRPr lang="en-US" dirty="0"/>
          </a:p>
          <a:p>
            <a:r>
              <a:rPr lang="en-US" dirty="0"/>
              <a:t>		</a:t>
            </a:r>
          </a:p>
        </p:txBody>
      </p:sp>
      <p:sp>
        <p:nvSpPr>
          <p:cNvPr id="6" name="TextBox 5">
            <a:extLst>
              <a:ext uri="{FF2B5EF4-FFF2-40B4-BE49-F238E27FC236}">
                <a16:creationId xmlns:a16="http://schemas.microsoft.com/office/drawing/2014/main" id="{4767DB3C-46E9-E94C-BA6D-91416236327A}"/>
              </a:ext>
            </a:extLst>
          </p:cNvPr>
          <p:cNvSpPr txBox="1"/>
          <p:nvPr/>
        </p:nvSpPr>
        <p:spPr>
          <a:xfrm>
            <a:off x="8408962" y="5910998"/>
            <a:ext cx="3194903" cy="646331"/>
          </a:xfrm>
          <a:prstGeom prst="rect">
            <a:avLst/>
          </a:prstGeom>
          <a:noFill/>
        </p:spPr>
        <p:txBody>
          <a:bodyPr wrap="square" rtlCol="0">
            <a:spAutoFit/>
          </a:bodyPr>
          <a:lstStyle/>
          <a:p>
            <a:r>
              <a:rPr lang="en-US" dirty="0">
                <a:solidFill>
                  <a:srgbClr val="009800"/>
                </a:solidFill>
              </a:rPr>
              <a:t>Consider putting the research Q prominently on your poster</a:t>
            </a:r>
          </a:p>
        </p:txBody>
      </p:sp>
    </p:spTree>
    <p:extLst>
      <p:ext uri="{BB962C8B-B14F-4D97-AF65-F5344CB8AC3E}">
        <p14:creationId xmlns:p14="http://schemas.microsoft.com/office/powerpoint/2010/main" val="449585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414D0-3343-AB4C-AF94-69B32F88007C}"/>
              </a:ext>
            </a:extLst>
          </p:cNvPr>
          <p:cNvSpPr>
            <a:spLocks noGrp="1"/>
          </p:cNvSpPr>
          <p:nvPr>
            <p:ph type="title"/>
          </p:nvPr>
        </p:nvSpPr>
        <p:spPr/>
        <p:txBody>
          <a:bodyPr/>
          <a:lstStyle/>
          <a:p>
            <a:r>
              <a:rPr lang="en-US" dirty="0"/>
              <a:t>Building up the story</a:t>
            </a:r>
          </a:p>
        </p:txBody>
      </p:sp>
      <p:sp>
        <p:nvSpPr>
          <p:cNvPr id="3" name="Content Placeholder 2">
            <a:extLst>
              <a:ext uri="{FF2B5EF4-FFF2-40B4-BE49-F238E27FC236}">
                <a16:creationId xmlns:a16="http://schemas.microsoft.com/office/drawing/2014/main" id="{11F721C7-5B87-7E42-A2A3-A6E83FB5DECA}"/>
              </a:ext>
            </a:extLst>
          </p:cNvPr>
          <p:cNvSpPr>
            <a:spLocks noGrp="1"/>
          </p:cNvSpPr>
          <p:nvPr>
            <p:ph idx="1"/>
          </p:nvPr>
        </p:nvSpPr>
        <p:spPr/>
        <p:txBody>
          <a:bodyPr>
            <a:normAutofit/>
          </a:bodyPr>
          <a:lstStyle/>
          <a:p>
            <a:r>
              <a:rPr lang="en-US" dirty="0"/>
              <a:t>Starting from your research question, where does the story go?</a:t>
            </a:r>
          </a:p>
          <a:p>
            <a:endParaRPr lang="en-US" dirty="0"/>
          </a:p>
          <a:p>
            <a:r>
              <a:rPr lang="en-US" dirty="0"/>
              <a:t>Sometimes easiest to start from the end. What is your main conclusion and what do you need to tell to get to this point?</a:t>
            </a:r>
          </a:p>
          <a:p>
            <a:endParaRPr lang="en-US" dirty="0"/>
          </a:p>
          <a:p>
            <a:r>
              <a:rPr lang="en-US" dirty="0"/>
              <a:t>Finally, motivate the research question briefly.</a:t>
            </a:r>
          </a:p>
          <a:p>
            <a:r>
              <a:rPr lang="en-US" dirty="0"/>
              <a:t>What is this important?</a:t>
            </a:r>
          </a:p>
          <a:p>
            <a:endParaRPr lang="en-US" dirty="0"/>
          </a:p>
          <a:p>
            <a:r>
              <a:rPr lang="en-US" dirty="0"/>
              <a:t>Background/motivation can usually be done much more succinctly than you think.</a:t>
            </a:r>
          </a:p>
        </p:txBody>
      </p:sp>
    </p:spTree>
    <p:extLst>
      <p:ext uri="{BB962C8B-B14F-4D97-AF65-F5344CB8AC3E}">
        <p14:creationId xmlns:p14="http://schemas.microsoft.com/office/powerpoint/2010/main" val="2560858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9554-57DD-BA40-B808-6BAE1535AAB6}"/>
              </a:ext>
            </a:extLst>
          </p:cNvPr>
          <p:cNvSpPr>
            <a:spLocks noGrp="1"/>
          </p:cNvSpPr>
          <p:nvPr>
            <p:ph type="title"/>
          </p:nvPr>
        </p:nvSpPr>
        <p:spPr/>
        <p:txBody>
          <a:bodyPr/>
          <a:lstStyle/>
          <a:p>
            <a:r>
              <a:rPr lang="en-US" dirty="0"/>
              <a:t>How to convey your points?</a:t>
            </a:r>
          </a:p>
        </p:txBody>
      </p:sp>
      <p:sp>
        <p:nvSpPr>
          <p:cNvPr id="3" name="Content Placeholder 2">
            <a:extLst>
              <a:ext uri="{FF2B5EF4-FFF2-40B4-BE49-F238E27FC236}">
                <a16:creationId xmlns:a16="http://schemas.microsoft.com/office/drawing/2014/main" id="{2CA4CBD0-AD78-9C42-B877-1DE6D222083B}"/>
              </a:ext>
            </a:extLst>
          </p:cNvPr>
          <p:cNvSpPr>
            <a:spLocks noGrp="1"/>
          </p:cNvSpPr>
          <p:nvPr>
            <p:ph idx="1"/>
          </p:nvPr>
        </p:nvSpPr>
        <p:spPr/>
        <p:txBody>
          <a:bodyPr/>
          <a:lstStyle/>
          <a:p>
            <a:r>
              <a:rPr lang="en-US" dirty="0"/>
              <a:t>With your story built up, think about how to convey your points.</a:t>
            </a:r>
          </a:p>
          <a:p>
            <a:r>
              <a:rPr lang="en-US" dirty="0"/>
              <a:t>Can you do it with a figure? Visually is best.</a:t>
            </a:r>
          </a:p>
          <a:p>
            <a:r>
              <a:rPr lang="en-US" dirty="0"/>
              <a:t>A figure that you use on a poster may not necessarily be the same as a figure in a paper:</a:t>
            </a:r>
          </a:p>
        </p:txBody>
      </p:sp>
      <p:pic>
        <p:nvPicPr>
          <p:cNvPr id="4" name="Picture 3">
            <a:extLst>
              <a:ext uri="{FF2B5EF4-FFF2-40B4-BE49-F238E27FC236}">
                <a16:creationId xmlns:a16="http://schemas.microsoft.com/office/drawing/2014/main" id="{5C9C7CF0-09C8-0A45-A5B6-DAD3D8132504}"/>
              </a:ext>
            </a:extLst>
          </p:cNvPr>
          <p:cNvPicPr>
            <a:picLocks noChangeAspect="1"/>
          </p:cNvPicPr>
          <p:nvPr/>
        </p:nvPicPr>
        <p:blipFill>
          <a:blip r:embed="rId2"/>
          <a:stretch>
            <a:fillRect/>
          </a:stretch>
        </p:blipFill>
        <p:spPr>
          <a:xfrm>
            <a:off x="3130550" y="2878177"/>
            <a:ext cx="3035300" cy="3679152"/>
          </a:xfrm>
          <a:prstGeom prst="rect">
            <a:avLst/>
          </a:prstGeom>
        </p:spPr>
      </p:pic>
      <p:pic>
        <p:nvPicPr>
          <p:cNvPr id="5" name="Picture 4">
            <a:extLst>
              <a:ext uri="{FF2B5EF4-FFF2-40B4-BE49-F238E27FC236}">
                <a16:creationId xmlns:a16="http://schemas.microsoft.com/office/drawing/2014/main" id="{FCE20775-490D-B645-95BE-C886C218A423}"/>
              </a:ext>
            </a:extLst>
          </p:cNvPr>
          <p:cNvPicPr>
            <a:picLocks noChangeAspect="1"/>
          </p:cNvPicPr>
          <p:nvPr/>
        </p:nvPicPr>
        <p:blipFill>
          <a:blip r:embed="rId3"/>
          <a:stretch>
            <a:fillRect/>
          </a:stretch>
        </p:blipFill>
        <p:spPr>
          <a:xfrm>
            <a:off x="323850" y="4865637"/>
            <a:ext cx="3035300" cy="1260527"/>
          </a:xfrm>
          <a:prstGeom prst="rect">
            <a:avLst/>
          </a:prstGeom>
        </p:spPr>
      </p:pic>
      <p:sp>
        <p:nvSpPr>
          <p:cNvPr id="6" name="TextBox 5">
            <a:extLst>
              <a:ext uri="{FF2B5EF4-FFF2-40B4-BE49-F238E27FC236}">
                <a16:creationId xmlns:a16="http://schemas.microsoft.com/office/drawing/2014/main" id="{C1467E4C-2956-674C-87E9-C82ECC3550D9}"/>
              </a:ext>
            </a:extLst>
          </p:cNvPr>
          <p:cNvSpPr txBox="1"/>
          <p:nvPr/>
        </p:nvSpPr>
        <p:spPr>
          <a:xfrm>
            <a:off x="1401315" y="3748882"/>
            <a:ext cx="880369" cy="430887"/>
          </a:xfrm>
          <a:prstGeom prst="rect">
            <a:avLst/>
          </a:prstGeom>
          <a:noFill/>
        </p:spPr>
        <p:txBody>
          <a:bodyPr wrap="none" rtlCol="0">
            <a:spAutoFit/>
          </a:bodyPr>
          <a:lstStyle/>
          <a:p>
            <a:r>
              <a:rPr lang="en-US" sz="2200" dirty="0">
                <a:solidFill>
                  <a:srgbClr val="FF0000"/>
                </a:solidFill>
              </a:rPr>
              <a:t>paper</a:t>
            </a:r>
          </a:p>
        </p:txBody>
      </p:sp>
      <p:pic>
        <p:nvPicPr>
          <p:cNvPr id="7" name="Picture 6">
            <a:extLst>
              <a:ext uri="{FF2B5EF4-FFF2-40B4-BE49-F238E27FC236}">
                <a16:creationId xmlns:a16="http://schemas.microsoft.com/office/drawing/2014/main" id="{EF20A98E-0E91-CC4D-BDD6-BE4F88ABA0A2}"/>
              </a:ext>
            </a:extLst>
          </p:cNvPr>
          <p:cNvPicPr>
            <a:picLocks noChangeAspect="1"/>
          </p:cNvPicPr>
          <p:nvPr/>
        </p:nvPicPr>
        <p:blipFill>
          <a:blip r:embed="rId4"/>
          <a:stretch>
            <a:fillRect/>
          </a:stretch>
        </p:blipFill>
        <p:spPr>
          <a:xfrm>
            <a:off x="6838951" y="3943034"/>
            <a:ext cx="4474766" cy="2063750"/>
          </a:xfrm>
          <a:prstGeom prst="rect">
            <a:avLst/>
          </a:prstGeom>
        </p:spPr>
      </p:pic>
      <p:cxnSp>
        <p:nvCxnSpPr>
          <p:cNvPr id="9" name="Straight Connector 8">
            <a:extLst>
              <a:ext uri="{FF2B5EF4-FFF2-40B4-BE49-F238E27FC236}">
                <a16:creationId xmlns:a16="http://schemas.microsoft.com/office/drawing/2014/main" id="{BD33D497-ABC5-A14C-9524-8625517EC420}"/>
              </a:ext>
            </a:extLst>
          </p:cNvPr>
          <p:cNvCxnSpPr/>
          <p:nvPr/>
        </p:nvCxnSpPr>
        <p:spPr>
          <a:xfrm>
            <a:off x="6553200" y="2878177"/>
            <a:ext cx="0" cy="3679152"/>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E681ABD-A22D-2243-9F3E-CFEA2DDA1E61}"/>
              </a:ext>
            </a:extLst>
          </p:cNvPr>
          <p:cNvSpPr txBox="1"/>
          <p:nvPr/>
        </p:nvSpPr>
        <p:spPr>
          <a:xfrm>
            <a:off x="7927921" y="3176186"/>
            <a:ext cx="2481770" cy="430887"/>
          </a:xfrm>
          <a:prstGeom prst="rect">
            <a:avLst/>
          </a:prstGeom>
          <a:noFill/>
        </p:spPr>
        <p:txBody>
          <a:bodyPr wrap="none" rtlCol="0">
            <a:spAutoFit/>
          </a:bodyPr>
          <a:lstStyle/>
          <a:p>
            <a:r>
              <a:rPr lang="en-US" sz="2200" dirty="0">
                <a:solidFill>
                  <a:srgbClr val="FF0000"/>
                </a:solidFill>
              </a:rPr>
              <a:t>better for a poster?</a:t>
            </a:r>
          </a:p>
        </p:txBody>
      </p:sp>
    </p:spTree>
    <p:extLst>
      <p:ext uri="{BB962C8B-B14F-4D97-AF65-F5344CB8AC3E}">
        <p14:creationId xmlns:p14="http://schemas.microsoft.com/office/powerpoint/2010/main" val="885325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3CC72-F214-DF41-913F-9640B2E56252}"/>
              </a:ext>
            </a:extLst>
          </p:cNvPr>
          <p:cNvSpPr>
            <a:spLocks noGrp="1"/>
          </p:cNvSpPr>
          <p:nvPr>
            <p:ph type="title"/>
          </p:nvPr>
        </p:nvSpPr>
        <p:spPr/>
        <p:txBody>
          <a:bodyPr/>
          <a:lstStyle/>
          <a:p>
            <a:r>
              <a:rPr lang="en-US" dirty="0"/>
              <a:t>Schematics can be really useful</a:t>
            </a:r>
          </a:p>
        </p:txBody>
      </p:sp>
      <p:sp>
        <p:nvSpPr>
          <p:cNvPr id="3" name="Content Placeholder 2">
            <a:extLst>
              <a:ext uri="{FF2B5EF4-FFF2-40B4-BE49-F238E27FC236}">
                <a16:creationId xmlns:a16="http://schemas.microsoft.com/office/drawing/2014/main" id="{86BC9C6C-4C49-A846-A693-800EF1431415}"/>
              </a:ext>
            </a:extLst>
          </p:cNvPr>
          <p:cNvSpPr>
            <a:spLocks noGrp="1"/>
          </p:cNvSpPr>
          <p:nvPr>
            <p:ph idx="1"/>
          </p:nvPr>
        </p:nvSpPr>
        <p:spPr/>
        <p:txBody>
          <a:bodyPr/>
          <a:lstStyle/>
          <a:p>
            <a:r>
              <a:rPr lang="en-US" dirty="0"/>
              <a:t>You can use schematics to either reduce the number of words, or make methods/results visually appealing:</a:t>
            </a:r>
          </a:p>
        </p:txBody>
      </p:sp>
      <p:pic>
        <p:nvPicPr>
          <p:cNvPr id="6" name="Picture 5">
            <a:extLst>
              <a:ext uri="{FF2B5EF4-FFF2-40B4-BE49-F238E27FC236}">
                <a16:creationId xmlns:a16="http://schemas.microsoft.com/office/drawing/2014/main" id="{F07272D1-D110-7D46-BA9F-B167993DE40D}"/>
              </a:ext>
            </a:extLst>
          </p:cNvPr>
          <p:cNvPicPr>
            <a:picLocks noChangeAspect="1"/>
          </p:cNvPicPr>
          <p:nvPr/>
        </p:nvPicPr>
        <p:blipFill>
          <a:blip r:embed="rId2"/>
          <a:stretch>
            <a:fillRect/>
          </a:stretch>
        </p:blipFill>
        <p:spPr>
          <a:xfrm>
            <a:off x="561659" y="3009350"/>
            <a:ext cx="6133525" cy="2381251"/>
          </a:xfrm>
          <a:prstGeom prst="rect">
            <a:avLst/>
          </a:prstGeom>
        </p:spPr>
      </p:pic>
      <p:pic>
        <p:nvPicPr>
          <p:cNvPr id="17414" name="Picture 6" descr="Symmetry | Free Full-Text | Genetic Algorithm Based on Natural Selection  Theory for Optimization Problems">
            <a:extLst>
              <a:ext uri="{FF2B5EF4-FFF2-40B4-BE49-F238E27FC236}">
                <a16:creationId xmlns:a16="http://schemas.microsoft.com/office/drawing/2014/main" id="{CC375099-A7CD-CD43-B5D5-DF0C04474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824" y="1937827"/>
            <a:ext cx="4567237" cy="4524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360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3CC72-F214-DF41-913F-9640B2E56252}"/>
              </a:ext>
            </a:extLst>
          </p:cNvPr>
          <p:cNvSpPr>
            <a:spLocks noGrp="1"/>
          </p:cNvSpPr>
          <p:nvPr>
            <p:ph type="title"/>
          </p:nvPr>
        </p:nvSpPr>
        <p:spPr/>
        <p:txBody>
          <a:bodyPr/>
          <a:lstStyle/>
          <a:p>
            <a:r>
              <a:rPr lang="en-US" dirty="0"/>
              <a:t>Schematics can be really useful</a:t>
            </a:r>
          </a:p>
        </p:txBody>
      </p:sp>
      <p:sp>
        <p:nvSpPr>
          <p:cNvPr id="3" name="Content Placeholder 2">
            <a:extLst>
              <a:ext uri="{FF2B5EF4-FFF2-40B4-BE49-F238E27FC236}">
                <a16:creationId xmlns:a16="http://schemas.microsoft.com/office/drawing/2014/main" id="{86BC9C6C-4C49-A846-A693-800EF1431415}"/>
              </a:ext>
            </a:extLst>
          </p:cNvPr>
          <p:cNvSpPr>
            <a:spLocks noGrp="1"/>
          </p:cNvSpPr>
          <p:nvPr>
            <p:ph idx="1"/>
          </p:nvPr>
        </p:nvSpPr>
        <p:spPr/>
        <p:txBody>
          <a:bodyPr/>
          <a:lstStyle/>
          <a:p>
            <a:r>
              <a:rPr lang="en-US" dirty="0"/>
              <a:t>You can also play with the set-up of your schematic once the poster design gets a bit more finalized to use space well:</a:t>
            </a:r>
          </a:p>
        </p:txBody>
      </p:sp>
      <p:pic>
        <p:nvPicPr>
          <p:cNvPr id="4" name="Picture 3">
            <a:extLst>
              <a:ext uri="{FF2B5EF4-FFF2-40B4-BE49-F238E27FC236}">
                <a16:creationId xmlns:a16="http://schemas.microsoft.com/office/drawing/2014/main" id="{1ACA8336-4D4B-A94F-A406-59AF02A9A38A}"/>
              </a:ext>
            </a:extLst>
          </p:cNvPr>
          <p:cNvPicPr>
            <a:picLocks noChangeAspect="1"/>
          </p:cNvPicPr>
          <p:nvPr/>
        </p:nvPicPr>
        <p:blipFill>
          <a:blip r:embed="rId2"/>
          <a:stretch>
            <a:fillRect/>
          </a:stretch>
        </p:blipFill>
        <p:spPr>
          <a:xfrm>
            <a:off x="1381125" y="2453747"/>
            <a:ext cx="9429750" cy="3672417"/>
          </a:xfrm>
          <a:prstGeom prst="rect">
            <a:avLst/>
          </a:prstGeom>
        </p:spPr>
      </p:pic>
    </p:spTree>
    <p:extLst>
      <p:ext uri="{BB962C8B-B14F-4D97-AF65-F5344CB8AC3E}">
        <p14:creationId xmlns:p14="http://schemas.microsoft.com/office/powerpoint/2010/main" val="363646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0D41-8345-9640-8310-6E9F51D54D73}"/>
              </a:ext>
            </a:extLst>
          </p:cNvPr>
          <p:cNvSpPr>
            <a:spLocks noGrp="1"/>
          </p:cNvSpPr>
          <p:nvPr>
            <p:ph type="title"/>
          </p:nvPr>
        </p:nvSpPr>
        <p:spPr/>
        <p:txBody>
          <a:bodyPr/>
          <a:lstStyle/>
          <a:p>
            <a:r>
              <a:rPr lang="en-US" dirty="0"/>
              <a:t>The fewer words the better</a:t>
            </a:r>
          </a:p>
        </p:txBody>
      </p:sp>
      <p:sp>
        <p:nvSpPr>
          <p:cNvPr id="3" name="Content Placeholder 2">
            <a:extLst>
              <a:ext uri="{FF2B5EF4-FFF2-40B4-BE49-F238E27FC236}">
                <a16:creationId xmlns:a16="http://schemas.microsoft.com/office/drawing/2014/main" id="{CCB241A7-1D77-1040-9431-4C8D94B351D4}"/>
              </a:ext>
            </a:extLst>
          </p:cNvPr>
          <p:cNvSpPr>
            <a:spLocks noGrp="1"/>
          </p:cNvSpPr>
          <p:nvPr>
            <p:ph idx="1"/>
          </p:nvPr>
        </p:nvSpPr>
        <p:spPr/>
        <p:txBody>
          <a:bodyPr/>
          <a:lstStyle/>
          <a:p>
            <a:r>
              <a:rPr lang="en-US" dirty="0"/>
              <a:t>Posters are visual presentations. You cannot do everything with figures so there will necessarily be words involved somewhere. To reduce the words consider:</a:t>
            </a:r>
          </a:p>
          <a:p>
            <a:pPr marL="342900" indent="-342900">
              <a:buFont typeface="Arial" panose="020B0604020202020204" pitchFamily="34" charset="0"/>
              <a:buChar char="•"/>
            </a:pPr>
            <a:r>
              <a:rPr lang="en-US" dirty="0"/>
              <a:t>bullets/phrases</a:t>
            </a:r>
          </a:p>
          <a:p>
            <a:pPr marL="342900" indent="-342900">
              <a:buFont typeface="Arial" panose="020B0604020202020204" pitchFamily="34" charset="0"/>
              <a:buChar char="•"/>
            </a:pPr>
            <a:r>
              <a:rPr lang="en-US" dirty="0"/>
              <a:t>graphics (again)</a:t>
            </a:r>
          </a:p>
          <a:p>
            <a:pPr marL="342900" indent="-342900">
              <a:buFont typeface="Arial" panose="020B0604020202020204" pitchFamily="34" charset="0"/>
              <a:buChar char="•"/>
            </a:pPr>
            <a:r>
              <a:rPr lang="en-US" dirty="0"/>
              <a:t>labels/text on graphics instead of 						           captions</a:t>
            </a:r>
          </a:p>
          <a:p>
            <a:pPr marL="342900" indent="-342900">
              <a:buFont typeface="Arial" panose="020B0604020202020204" pitchFamily="34" charset="0"/>
              <a:buChar char="•"/>
            </a:pPr>
            <a:r>
              <a:rPr lang="en-US" dirty="0"/>
              <a:t>legends inside figures</a:t>
            </a:r>
          </a:p>
        </p:txBody>
      </p:sp>
      <p:pic>
        <p:nvPicPr>
          <p:cNvPr id="4" name="Picture 2" descr="Image">
            <a:extLst>
              <a:ext uri="{FF2B5EF4-FFF2-40B4-BE49-F238E27FC236}">
                <a16:creationId xmlns:a16="http://schemas.microsoft.com/office/drawing/2014/main" id="{956D37C7-B7DE-5949-AAAD-8EC7802855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43" t="13148" b="52593"/>
          <a:stretch/>
        </p:blipFill>
        <p:spPr bwMode="auto">
          <a:xfrm>
            <a:off x="8495376" y="2250411"/>
            <a:ext cx="3012325" cy="41127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a:extLst>
              <a:ext uri="{FF2B5EF4-FFF2-40B4-BE49-F238E27FC236}">
                <a16:creationId xmlns:a16="http://schemas.microsoft.com/office/drawing/2014/main" id="{68E2A2EA-7425-034A-92C8-F4581B612C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8" t="13774" r="65185" b="51967"/>
          <a:stretch/>
        </p:blipFill>
        <p:spPr bwMode="auto">
          <a:xfrm>
            <a:off x="5600699" y="2309626"/>
            <a:ext cx="3012325" cy="41127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CEC4F4F-B899-D24C-ADB4-D02E539452DD}"/>
              </a:ext>
            </a:extLst>
          </p:cNvPr>
          <p:cNvPicPr>
            <a:picLocks noChangeAspect="1"/>
          </p:cNvPicPr>
          <p:nvPr/>
        </p:nvPicPr>
        <p:blipFill>
          <a:blip r:embed="rId4"/>
          <a:stretch>
            <a:fillRect/>
          </a:stretch>
        </p:blipFill>
        <p:spPr>
          <a:xfrm>
            <a:off x="1414374" y="4485487"/>
            <a:ext cx="3012326" cy="2234308"/>
          </a:xfrm>
          <a:prstGeom prst="rect">
            <a:avLst/>
          </a:prstGeom>
        </p:spPr>
      </p:pic>
    </p:spTree>
    <p:extLst>
      <p:ext uri="{BB962C8B-B14F-4D97-AF65-F5344CB8AC3E}">
        <p14:creationId xmlns:p14="http://schemas.microsoft.com/office/powerpoint/2010/main" val="1482305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74C9C-B1C1-3E45-BB98-C2006398C39F}"/>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4CC4EE62-E64B-C349-94FE-19A7006AA0EC}"/>
              </a:ext>
            </a:extLst>
          </p:cNvPr>
          <p:cNvSpPr>
            <a:spLocks noGrp="1"/>
          </p:cNvSpPr>
          <p:nvPr>
            <p:ph idx="1"/>
          </p:nvPr>
        </p:nvSpPr>
        <p:spPr/>
        <p:txBody>
          <a:bodyPr/>
          <a:lstStyle/>
          <a:p>
            <a:pPr marL="342900" indent="-342900">
              <a:buFont typeface="Arial" panose="020B0604020202020204" pitchFamily="34" charset="0"/>
              <a:buChar char="•"/>
            </a:pPr>
            <a:r>
              <a:rPr lang="en-US" dirty="0"/>
              <a:t>You do not need to give all details of methodology used. It is not a paper.</a:t>
            </a:r>
          </a:p>
          <a:p>
            <a:pPr marL="342900" indent="-342900">
              <a:buFont typeface="Arial" panose="020B0604020202020204" pitchFamily="34" charset="0"/>
              <a:buChar char="•"/>
            </a:pPr>
            <a:r>
              <a:rPr lang="en-US" dirty="0"/>
              <a:t>This section is likely highly dependent on your audience.</a:t>
            </a:r>
          </a:p>
          <a:p>
            <a:pPr marL="342900" indent="-342900">
              <a:buFont typeface="Arial" panose="020B0604020202020204" pitchFamily="34" charset="0"/>
              <a:buChar char="•"/>
            </a:pPr>
            <a:r>
              <a:rPr lang="en-US" dirty="0"/>
              <a:t>Highlight key aspects of methodology, in particular novel techniques or techniques that uniquely allowed you to reach your conclusions.</a:t>
            </a:r>
          </a:p>
          <a:p>
            <a:pPr marL="342900" indent="-342900">
              <a:buFont typeface="Arial" panose="020B0604020202020204" pitchFamily="34" charset="0"/>
              <a:buChar char="•"/>
            </a:pPr>
            <a:r>
              <a:rPr lang="en-US" dirty="0"/>
              <a:t>Sometimes methodology doesn’t need mentioned – if you show an NMR spectrum, the audience will know you used NMR!.</a:t>
            </a:r>
          </a:p>
        </p:txBody>
      </p:sp>
    </p:spTree>
    <p:extLst>
      <p:ext uri="{BB962C8B-B14F-4D97-AF65-F5344CB8AC3E}">
        <p14:creationId xmlns:p14="http://schemas.microsoft.com/office/powerpoint/2010/main" val="3160935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160B-966A-9947-91D1-BA53B4CB1351}"/>
              </a:ext>
            </a:extLst>
          </p:cNvPr>
          <p:cNvSpPr>
            <a:spLocks noGrp="1"/>
          </p:cNvSpPr>
          <p:nvPr>
            <p:ph type="title"/>
          </p:nvPr>
        </p:nvSpPr>
        <p:spPr/>
        <p:txBody>
          <a:bodyPr/>
          <a:lstStyle/>
          <a:p>
            <a:r>
              <a:rPr lang="en-US" dirty="0"/>
              <a:t>What is a poster session?</a:t>
            </a:r>
          </a:p>
        </p:txBody>
      </p:sp>
      <p:sp>
        <p:nvSpPr>
          <p:cNvPr id="3" name="Content Placeholder 2">
            <a:extLst>
              <a:ext uri="{FF2B5EF4-FFF2-40B4-BE49-F238E27FC236}">
                <a16:creationId xmlns:a16="http://schemas.microsoft.com/office/drawing/2014/main" id="{0964DB34-2F1A-384D-A210-5A67608BF2F5}"/>
              </a:ext>
            </a:extLst>
          </p:cNvPr>
          <p:cNvSpPr>
            <a:spLocks noGrp="1"/>
          </p:cNvSpPr>
          <p:nvPr>
            <p:ph idx="1"/>
          </p:nvPr>
        </p:nvSpPr>
        <p:spPr/>
        <p:txBody>
          <a:bodyPr/>
          <a:lstStyle/>
          <a:p>
            <a:r>
              <a:rPr lang="en-US" dirty="0"/>
              <a:t>Most academic conferences have a series of talks but also have 1+ poster session.</a:t>
            </a:r>
          </a:p>
        </p:txBody>
      </p:sp>
      <p:pic>
        <p:nvPicPr>
          <p:cNvPr id="4" name="Picture 2" descr="For your next conference: poster or talk? | Scientist Sees Squirrel">
            <a:extLst>
              <a:ext uri="{FF2B5EF4-FFF2-40B4-BE49-F238E27FC236}">
                <a16:creationId xmlns:a16="http://schemas.microsoft.com/office/drawing/2014/main" id="{FFE35C1D-BE06-1B41-8BFB-624F39BE92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22"/>
          <a:stretch/>
        </p:blipFill>
        <p:spPr bwMode="auto">
          <a:xfrm>
            <a:off x="684299" y="1999025"/>
            <a:ext cx="5836380" cy="35363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8A90161-7DEC-0E46-B660-1189886642E7}"/>
              </a:ext>
            </a:extLst>
          </p:cNvPr>
          <p:cNvSpPr txBox="1"/>
          <p:nvPr/>
        </p:nvSpPr>
        <p:spPr>
          <a:xfrm>
            <a:off x="6735248" y="2194366"/>
            <a:ext cx="4843976" cy="3139321"/>
          </a:xfrm>
          <a:prstGeom prst="rect">
            <a:avLst/>
          </a:prstGeom>
          <a:noFill/>
        </p:spPr>
        <p:txBody>
          <a:bodyPr wrap="square" rtlCol="0">
            <a:spAutoFit/>
          </a:bodyPr>
          <a:lstStyle/>
          <a:p>
            <a:r>
              <a:rPr lang="en-US" sz="2200" dirty="0"/>
              <a:t>Usually lasts for 1-2 hours</a:t>
            </a:r>
          </a:p>
          <a:p>
            <a:endParaRPr lang="en-US" sz="2200" dirty="0"/>
          </a:p>
          <a:p>
            <a:r>
              <a:rPr lang="en-US" sz="2200" dirty="0"/>
              <a:t>Presenters have poster of their work displayed.</a:t>
            </a:r>
          </a:p>
          <a:p>
            <a:endParaRPr lang="en-US" sz="2200" dirty="0"/>
          </a:p>
          <a:p>
            <a:r>
              <a:rPr lang="en-US" sz="2200" dirty="0"/>
              <a:t>Presenters stand with their posters while other delegates browse.</a:t>
            </a:r>
          </a:p>
          <a:p>
            <a:endParaRPr lang="en-US" sz="2200" dirty="0"/>
          </a:p>
          <a:p>
            <a:r>
              <a:rPr lang="en-US" sz="2200" dirty="0"/>
              <a:t>Can be hundreds of posters!</a:t>
            </a:r>
          </a:p>
        </p:txBody>
      </p:sp>
      <p:sp>
        <p:nvSpPr>
          <p:cNvPr id="6" name="TextBox 5">
            <a:extLst>
              <a:ext uri="{FF2B5EF4-FFF2-40B4-BE49-F238E27FC236}">
                <a16:creationId xmlns:a16="http://schemas.microsoft.com/office/drawing/2014/main" id="{2E01AB9D-A38C-8B4C-9C06-ED3A0479EE61}"/>
              </a:ext>
            </a:extLst>
          </p:cNvPr>
          <p:cNvSpPr txBox="1"/>
          <p:nvPr/>
        </p:nvSpPr>
        <p:spPr>
          <a:xfrm>
            <a:off x="538077" y="5874845"/>
            <a:ext cx="10898101" cy="769441"/>
          </a:xfrm>
          <a:prstGeom prst="rect">
            <a:avLst/>
          </a:prstGeom>
          <a:noFill/>
        </p:spPr>
        <p:txBody>
          <a:bodyPr wrap="square" rtlCol="0">
            <a:spAutoFit/>
          </a:bodyPr>
          <a:lstStyle/>
          <a:p>
            <a:pPr algn="ctr"/>
            <a:r>
              <a:rPr lang="en-US" sz="2200" dirty="0">
                <a:solidFill>
                  <a:srgbClr val="FF0000"/>
                </a:solidFill>
              </a:rPr>
              <a:t>Posters need to catch the eye, convey information efficiently and presenters want to get the most out of face-to-face interactions.</a:t>
            </a:r>
          </a:p>
        </p:txBody>
      </p:sp>
    </p:spTree>
    <p:extLst>
      <p:ext uri="{BB962C8B-B14F-4D97-AF65-F5344CB8AC3E}">
        <p14:creationId xmlns:p14="http://schemas.microsoft.com/office/powerpoint/2010/main" val="848651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DF244-3A47-8E49-880A-5810E8C5380D}"/>
              </a:ext>
            </a:extLst>
          </p:cNvPr>
          <p:cNvSpPr>
            <a:spLocks noGrp="1"/>
          </p:cNvSpPr>
          <p:nvPr>
            <p:ph type="title"/>
          </p:nvPr>
        </p:nvSpPr>
        <p:spPr/>
        <p:txBody>
          <a:bodyPr/>
          <a:lstStyle/>
          <a:p>
            <a:r>
              <a:rPr lang="en-US" dirty="0"/>
              <a:t>Placement of story on the poster</a:t>
            </a:r>
          </a:p>
        </p:txBody>
      </p:sp>
      <p:sp>
        <p:nvSpPr>
          <p:cNvPr id="3" name="Content Placeholder 2">
            <a:extLst>
              <a:ext uri="{FF2B5EF4-FFF2-40B4-BE49-F238E27FC236}">
                <a16:creationId xmlns:a16="http://schemas.microsoft.com/office/drawing/2014/main" id="{1F268721-BB95-514A-8DBB-CF232E3EE3B7}"/>
              </a:ext>
            </a:extLst>
          </p:cNvPr>
          <p:cNvSpPr>
            <a:spLocks noGrp="1"/>
          </p:cNvSpPr>
          <p:nvPr>
            <p:ph idx="1"/>
          </p:nvPr>
        </p:nvSpPr>
        <p:spPr>
          <a:xfrm>
            <a:off x="609600" y="1371601"/>
            <a:ext cx="7230035" cy="4754563"/>
          </a:xfrm>
        </p:spPr>
        <p:txBody>
          <a:bodyPr/>
          <a:lstStyle/>
          <a:p>
            <a:r>
              <a:rPr lang="en-US" dirty="0"/>
              <a:t>With a good narrative and great figures/bullets, think about how to arrange it – we need to know where to go!</a:t>
            </a:r>
          </a:p>
          <a:p>
            <a:endParaRPr lang="en-US" dirty="0"/>
          </a:p>
          <a:p>
            <a:pPr marL="342900" indent="-342900">
              <a:buFont typeface="Wingdings" pitchFamily="2" charset="2"/>
              <a:buChar char="ü"/>
            </a:pPr>
            <a:r>
              <a:rPr lang="en-US" dirty="0"/>
              <a:t>Can use traditional headings (intro, methods </a:t>
            </a:r>
            <a:r>
              <a:rPr lang="en-US" dirty="0" err="1"/>
              <a:t>etc</a:t>
            </a:r>
            <a:r>
              <a:rPr lang="en-US" dirty="0"/>
              <a:t>) – easy to follow.</a:t>
            </a:r>
          </a:p>
          <a:p>
            <a:pPr marL="342900" indent="-342900">
              <a:buFont typeface="Wingdings" pitchFamily="2" charset="2"/>
              <a:buChar char="ü"/>
            </a:pPr>
            <a:endParaRPr lang="en-US" dirty="0"/>
          </a:p>
          <a:p>
            <a:pPr marL="342900" indent="-342900">
              <a:buFont typeface="Wingdings" pitchFamily="2" charset="2"/>
              <a:buChar char="ü"/>
            </a:pPr>
            <a:r>
              <a:rPr lang="en-US" dirty="0"/>
              <a:t>Can use more meaningful headings but need to be more careful of placement – more interesting but more difficult.</a:t>
            </a:r>
          </a:p>
        </p:txBody>
      </p:sp>
      <p:pic>
        <p:nvPicPr>
          <p:cNvPr id="4" name="Picture 2" descr="Image">
            <a:extLst>
              <a:ext uri="{FF2B5EF4-FFF2-40B4-BE49-F238E27FC236}">
                <a16:creationId xmlns:a16="http://schemas.microsoft.com/office/drawing/2014/main" id="{2BD099B7-6A1F-3A4B-AACC-0EF8137D9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7983" y="1371601"/>
            <a:ext cx="3259722" cy="460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838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7E2F2-F4A6-4A4D-8431-25B2F94ACE5F}"/>
              </a:ext>
            </a:extLst>
          </p:cNvPr>
          <p:cNvSpPr>
            <a:spLocks noGrp="1"/>
          </p:cNvSpPr>
          <p:nvPr>
            <p:ph type="title"/>
          </p:nvPr>
        </p:nvSpPr>
        <p:spPr/>
        <p:txBody>
          <a:bodyPr/>
          <a:lstStyle/>
          <a:p>
            <a:r>
              <a:rPr lang="en-US" dirty="0"/>
              <a:t>Activity time!</a:t>
            </a:r>
          </a:p>
        </p:txBody>
      </p:sp>
      <p:sp>
        <p:nvSpPr>
          <p:cNvPr id="3" name="Content Placeholder 2">
            <a:extLst>
              <a:ext uri="{FF2B5EF4-FFF2-40B4-BE49-F238E27FC236}">
                <a16:creationId xmlns:a16="http://schemas.microsoft.com/office/drawing/2014/main" id="{F194CD8C-2619-E841-8B33-84496380E53E}"/>
              </a:ext>
            </a:extLst>
          </p:cNvPr>
          <p:cNvSpPr>
            <a:spLocks noGrp="1"/>
          </p:cNvSpPr>
          <p:nvPr>
            <p:ph idx="1"/>
          </p:nvPr>
        </p:nvSpPr>
        <p:spPr>
          <a:xfrm>
            <a:off x="609600" y="1371601"/>
            <a:ext cx="10898101" cy="5486399"/>
          </a:xfrm>
        </p:spPr>
        <p:txBody>
          <a:bodyPr>
            <a:normAutofit/>
          </a:bodyPr>
          <a:lstStyle/>
          <a:p>
            <a:r>
              <a:rPr lang="en-US" dirty="0"/>
              <a:t>Individually or in pairs groups, design a poster based on your research!</a:t>
            </a:r>
          </a:p>
          <a:p>
            <a:endParaRPr lang="en-US" dirty="0"/>
          </a:p>
          <a:p>
            <a:r>
              <a:rPr lang="en-US" dirty="0"/>
              <a:t>As we haven’t learned about how to make the poster “pretty” yet, we are doing this with pen and paper.</a:t>
            </a:r>
          </a:p>
          <a:p>
            <a:endParaRPr lang="en-US" dirty="0"/>
          </a:p>
          <a:p>
            <a:r>
              <a:rPr lang="en-US" dirty="0"/>
              <a:t>	Pick a type of conference</a:t>
            </a:r>
          </a:p>
          <a:p>
            <a:r>
              <a:rPr lang="en-US" dirty="0"/>
              <a:t>	What is your story?</a:t>
            </a:r>
          </a:p>
          <a:p>
            <a:r>
              <a:rPr lang="en-US" dirty="0"/>
              <a:t>	What types of figs/graphics could you design?</a:t>
            </a:r>
          </a:p>
          <a:p>
            <a:r>
              <a:rPr lang="en-US" dirty="0"/>
              <a:t>	How might you lay it out?</a:t>
            </a:r>
          </a:p>
          <a:p>
            <a:r>
              <a:rPr lang="en-US" dirty="0"/>
              <a:t>	What text is necessary?</a:t>
            </a:r>
          </a:p>
          <a:p>
            <a:r>
              <a:rPr lang="en-US" dirty="0"/>
              <a:t>Use a small piece of paper to brainstorm some ideas then transfer to your “poster”.</a:t>
            </a:r>
          </a:p>
        </p:txBody>
      </p:sp>
    </p:spTree>
    <p:extLst>
      <p:ext uri="{BB962C8B-B14F-4D97-AF65-F5344CB8AC3E}">
        <p14:creationId xmlns:p14="http://schemas.microsoft.com/office/powerpoint/2010/main" val="134686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306FA-14E3-2441-8B25-00D56A88C54E}"/>
              </a:ext>
            </a:extLst>
          </p:cNvPr>
          <p:cNvSpPr>
            <a:spLocks noGrp="1"/>
          </p:cNvSpPr>
          <p:nvPr>
            <p:ph type="title"/>
          </p:nvPr>
        </p:nvSpPr>
        <p:spPr/>
        <p:txBody>
          <a:bodyPr>
            <a:noAutofit/>
          </a:bodyPr>
          <a:lstStyle/>
          <a:p>
            <a:pPr algn="ctr"/>
            <a:r>
              <a:rPr lang="en-US" dirty="0"/>
              <a:t>Good design can please or irk….</a:t>
            </a:r>
          </a:p>
        </p:txBody>
      </p:sp>
      <p:pic>
        <p:nvPicPr>
          <p:cNvPr id="1026" name="Picture 2" descr="For your next conference: poster or talk? | Scientist Sees Squirrel">
            <a:extLst>
              <a:ext uri="{FF2B5EF4-FFF2-40B4-BE49-F238E27FC236}">
                <a16:creationId xmlns:a16="http://schemas.microsoft.com/office/drawing/2014/main" id="{7180CCD4-5AB8-7441-BF6C-CD35CBAAC9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22"/>
          <a:stretch/>
        </p:blipFill>
        <p:spPr bwMode="auto">
          <a:xfrm>
            <a:off x="339048" y="1343773"/>
            <a:ext cx="5836380" cy="35363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ED07ECF-164E-9548-B0A7-058484FF9BCB}"/>
              </a:ext>
            </a:extLst>
          </p:cNvPr>
          <p:cNvSpPr txBox="1"/>
          <p:nvPr/>
        </p:nvSpPr>
        <p:spPr>
          <a:xfrm>
            <a:off x="6698725" y="1343773"/>
            <a:ext cx="5154227" cy="4832092"/>
          </a:xfrm>
          <a:prstGeom prst="rect">
            <a:avLst/>
          </a:prstGeom>
          <a:noFill/>
        </p:spPr>
        <p:txBody>
          <a:bodyPr wrap="square" rtlCol="0">
            <a:spAutoFit/>
          </a:bodyPr>
          <a:lstStyle/>
          <a:p>
            <a:pPr marL="342900" indent="-342900">
              <a:buFont typeface="Arial" panose="020B0604020202020204" pitchFamily="34" charset="0"/>
              <a:buChar char="•"/>
            </a:pPr>
            <a:r>
              <a:rPr lang="en-US" sz="2200" dirty="0"/>
              <a:t>What? Why? Who?</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First steps – grabbing attention</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How to design an effective poster</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solidFill>
                  <a:srgbClr val="FF0000"/>
                </a:solidFill>
              </a:rPr>
              <a:t>How to design a good looking poster</a:t>
            </a:r>
          </a:p>
          <a:p>
            <a:endParaRPr lang="en-US" sz="2200" dirty="0"/>
          </a:p>
          <a:p>
            <a:pPr marL="342900" indent="-342900">
              <a:buFont typeface="Arial" panose="020B0604020202020204" pitchFamily="34" charset="0"/>
              <a:buChar char="•"/>
            </a:pPr>
            <a:r>
              <a:rPr lang="en-US" sz="2200" dirty="0"/>
              <a:t>How to present at a poster session</a:t>
            </a:r>
          </a:p>
          <a:p>
            <a:pPr marL="342900" indent="-342900">
              <a:buFont typeface="Arial" panose="020B0604020202020204" pitchFamily="34" charset="0"/>
              <a:buChar char="•"/>
            </a:pPr>
            <a:endParaRPr lang="en-US" sz="2200" dirty="0"/>
          </a:p>
          <a:p>
            <a:r>
              <a:rPr lang="en-US" sz="2200" dirty="0"/>
              <a:t>+ Tips on what to do</a:t>
            </a:r>
          </a:p>
          <a:p>
            <a:r>
              <a:rPr lang="en-US" sz="2200" dirty="0"/>
              <a:t>+ Tips on what NOT to do</a:t>
            </a:r>
          </a:p>
          <a:p>
            <a:endParaRPr lang="en-US" sz="2200" dirty="0"/>
          </a:p>
          <a:p>
            <a:endParaRPr lang="en-US" sz="2200" dirty="0"/>
          </a:p>
        </p:txBody>
      </p:sp>
    </p:spTree>
    <p:extLst>
      <p:ext uri="{BB962C8B-B14F-4D97-AF65-F5344CB8AC3E}">
        <p14:creationId xmlns:p14="http://schemas.microsoft.com/office/powerpoint/2010/main" val="1099720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8AF5C-5451-E848-AFB6-11D773D55CF4}"/>
              </a:ext>
            </a:extLst>
          </p:cNvPr>
          <p:cNvSpPr>
            <a:spLocks noGrp="1"/>
          </p:cNvSpPr>
          <p:nvPr>
            <p:ph type="title"/>
          </p:nvPr>
        </p:nvSpPr>
        <p:spPr/>
        <p:txBody>
          <a:bodyPr/>
          <a:lstStyle/>
          <a:p>
            <a:r>
              <a:rPr lang="en-US" dirty="0"/>
              <a:t>The finer details</a:t>
            </a:r>
          </a:p>
        </p:txBody>
      </p:sp>
      <p:sp>
        <p:nvSpPr>
          <p:cNvPr id="3" name="Content Placeholder 2">
            <a:extLst>
              <a:ext uri="{FF2B5EF4-FFF2-40B4-BE49-F238E27FC236}">
                <a16:creationId xmlns:a16="http://schemas.microsoft.com/office/drawing/2014/main" id="{AE82561A-0E65-3840-895A-BBE815A628AF}"/>
              </a:ext>
            </a:extLst>
          </p:cNvPr>
          <p:cNvSpPr>
            <a:spLocks noGrp="1"/>
          </p:cNvSpPr>
          <p:nvPr>
            <p:ph idx="1"/>
          </p:nvPr>
        </p:nvSpPr>
        <p:spPr/>
        <p:txBody>
          <a:bodyPr/>
          <a:lstStyle/>
          <a:p>
            <a:r>
              <a:rPr lang="en-US" dirty="0"/>
              <a:t>While ultimately the most important thing about your poster is the overall design and narrative, the details matter. </a:t>
            </a:r>
          </a:p>
          <a:p>
            <a:r>
              <a:rPr lang="en-US" dirty="0"/>
              <a:t>e.g. Striking </a:t>
            </a:r>
            <a:r>
              <a:rPr lang="en-US" dirty="0" err="1"/>
              <a:t>colours</a:t>
            </a:r>
            <a:r>
              <a:rPr lang="en-US" dirty="0"/>
              <a:t> can help, slopping formatting can be an instant turn off.</a:t>
            </a:r>
          </a:p>
          <a:p>
            <a:endParaRPr lang="en-US" dirty="0"/>
          </a:p>
          <a:p>
            <a:r>
              <a:rPr lang="en-US" dirty="0"/>
              <a:t>We won’t spend too much time on this because there are many, many style guidelines available on the internet, in books etc.</a:t>
            </a:r>
          </a:p>
          <a:p>
            <a:endParaRPr lang="en-US" dirty="0"/>
          </a:p>
          <a:p>
            <a:r>
              <a:rPr lang="en-US" dirty="0"/>
              <a:t>We will instead highlight some points and talk about some decisions/options that are often personal preference, choice.</a:t>
            </a:r>
          </a:p>
        </p:txBody>
      </p:sp>
    </p:spTree>
    <p:extLst>
      <p:ext uri="{BB962C8B-B14F-4D97-AF65-F5344CB8AC3E}">
        <p14:creationId xmlns:p14="http://schemas.microsoft.com/office/powerpoint/2010/main" val="2832758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F9EC8-6EE0-674F-B0D9-55FC689A879F}"/>
              </a:ext>
            </a:extLst>
          </p:cNvPr>
          <p:cNvSpPr>
            <a:spLocks noGrp="1"/>
          </p:cNvSpPr>
          <p:nvPr>
            <p:ph type="title"/>
          </p:nvPr>
        </p:nvSpPr>
        <p:spPr/>
        <p:txBody>
          <a:bodyPr/>
          <a:lstStyle/>
          <a:p>
            <a:r>
              <a:rPr lang="en-US" dirty="0"/>
              <a:t>Size matters</a:t>
            </a:r>
          </a:p>
        </p:txBody>
      </p:sp>
      <p:sp>
        <p:nvSpPr>
          <p:cNvPr id="3" name="Content Placeholder 2">
            <a:extLst>
              <a:ext uri="{FF2B5EF4-FFF2-40B4-BE49-F238E27FC236}">
                <a16:creationId xmlns:a16="http://schemas.microsoft.com/office/drawing/2014/main" id="{BF8900CC-B388-7847-9D61-E70D39DBC5F0}"/>
              </a:ext>
            </a:extLst>
          </p:cNvPr>
          <p:cNvSpPr>
            <a:spLocks noGrp="1"/>
          </p:cNvSpPr>
          <p:nvPr>
            <p:ph idx="1"/>
          </p:nvPr>
        </p:nvSpPr>
        <p:spPr/>
        <p:txBody>
          <a:bodyPr>
            <a:normAutofit lnSpcReduction="10000"/>
          </a:bodyPr>
          <a:lstStyle/>
          <a:p>
            <a:r>
              <a:rPr lang="en-US" dirty="0"/>
              <a:t>Firstly, figure out what size/layout poster you are allowed by the conference guidelines.</a:t>
            </a:r>
          </a:p>
          <a:p>
            <a:r>
              <a:rPr lang="en-US" dirty="0"/>
              <a:t>	e.g. A0, A1, landscape, portrait</a:t>
            </a:r>
          </a:p>
          <a:p>
            <a:endParaRPr lang="en-US" dirty="0"/>
          </a:p>
          <a:p>
            <a:r>
              <a:rPr lang="en-US" dirty="0"/>
              <a:t>Your typical delegate will usually stand about 2 m from your poster – it must be readable from that distance.</a:t>
            </a:r>
          </a:p>
          <a:p>
            <a:endParaRPr lang="en-US" dirty="0"/>
          </a:p>
          <a:p>
            <a:r>
              <a:rPr lang="en-US" dirty="0"/>
              <a:t>A useful guideline is that if you print your poster on an A4 sheet of paper, you should be able to read it from arms length (saves money from printing big drafts!).</a:t>
            </a:r>
          </a:p>
          <a:p>
            <a:endParaRPr lang="en-US" dirty="0"/>
          </a:p>
          <a:p>
            <a:r>
              <a:rPr lang="en-US" dirty="0"/>
              <a:t>If in doubt, make everything larger. This also makes you poster more accessible to those of poor eyesight (who definitely appreciate the effort!).</a:t>
            </a:r>
          </a:p>
        </p:txBody>
      </p:sp>
    </p:spTree>
    <p:extLst>
      <p:ext uri="{BB962C8B-B14F-4D97-AF65-F5344CB8AC3E}">
        <p14:creationId xmlns:p14="http://schemas.microsoft.com/office/powerpoint/2010/main" val="1369308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FDC81-D93F-C94A-8224-57F8C3CE1290}"/>
              </a:ext>
            </a:extLst>
          </p:cNvPr>
          <p:cNvSpPr>
            <a:spLocks noGrp="1"/>
          </p:cNvSpPr>
          <p:nvPr>
            <p:ph type="title"/>
          </p:nvPr>
        </p:nvSpPr>
        <p:spPr/>
        <p:txBody>
          <a:bodyPr/>
          <a:lstStyle/>
          <a:p>
            <a:r>
              <a:rPr lang="en-US" dirty="0" err="1"/>
              <a:t>Colour</a:t>
            </a:r>
            <a:r>
              <a:rPr lang="en-US" dirty="0"/>
              <a:t> Schemes</a:t>
            </a:r>
          </a:p>
        </p:txBody>
      </p:sp>
      <p:sp>
        <p:nvSpPr>
          <p:cNvPr id="3" name="Content Placeholder 2">
            <a:extLst>
              <a:ext uri="{FF2B5EF4-FFF2-40B4-BE49-F238E27FC236}">
                <a16:creationId xmlns:a16="http://schemas.microsoft.com/office/drawing/2014/main" id="{20C19498-4EDF-8444-AAED-EA32FEF724C8}"/>
              </a:ext>
            </a:extLst>
          </p:cNvPr>
          <p:cNvSpPr>
            <a:spLocks noGrp="1"/>
          </p:cNvSpPr>
          <p:nvPr>
            <p:ph idx="1"/>
          </p:nvPr>
        </p:nvSpPr>
        <p:spPr>
          <a:xfrm>
            <a:off x="609600" y="1371601"/>
            <a:ext cx="10898101" cy="5580528"/>
          </a:xfrm>
        </p:spPr>
        <p:txBody>
          <a:bodyPr/>
          <a:lstStyle/>
          <a:p>
            <a:r>
              <a:rPr lang="en-US" dirty="0"/>
              <a:t>A </a:t>
            </a:r>
            <a:r>
              <a:rPr lang="en-US" dirty="0" err="1"/>
              <a:t>colour</a:t>
            </a:r>
            <a:r>
              <a:rPr lang="en-US" dirty="0"/>
              <a:t> scheme can make your poster look slick. This can apply to background, fonts </a:t>
            </a:r>
            <a:r>
              <a:rPr lang="en-US" dirty="0" err="1"/>
              <a:t>etc</a:t>
            </a:r>
            <a:r>
              <a:rPr lang="en-US" dirty="0"/>
              <a:t> but also to elements of plots:</a:t>
            </a:r>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Muted, neutral </a:t>
            </a:r>
            <a:r>
              <a:rPr lang="en-US" dirty="0" err="1"/>
              <a:t>colours</a:t>
            </a:r>
            <a:r>
              <a:rPr lang="en-US" dirty="0"/>
              <a:t> are best – avoid garish, bright </a:t>
            </a:r>
            <a:r>
              <a:rPr lang="en-US" dirty="0" err="1"/>
              <a:t>colours</a:t>
            </a:r>
            <a:r>
              <a:rPr lang="en-US" dirty="0"/>
              <a:t>.</a:t>
            </a:r>
          </a:p>
          <a:p>
            <a:pPr marL="342900" indent="-342900">
              <a:buFont typeface="Arial" panose="020B0604020202020204" pitchFamily="34" charset="0"/>
              <a:buChar char="•"/>
            </a:pPr>
            <a:r>
              <a:rPr lang="en-US" dirty="0"/>
              <a:t>Themed backgrounds can work but make sure they are not too distracting.</a:t>
            </a:r>
          </a:p>
          <a:p>
            <a:pPr marL="342900" indent="-342900">
              <a:buFont typeface="Arial" panose="020B0604020202020204" pitchFamily="34" charset="0"/>
              <a:buChar char="•"/>
            </a:pPr>
            <a:r>
              <a:rPr lang="en-US" dirty="0"/>
              <a:t>Consider accessibility again – check your </a:t>
            </a:r>
            <a:r>
              <a:rPr lang="en-US" dirty="0" err="1"/>
              <a:t>colours</a:t>
            </a:r>
            <a:r>
              <a:rPr lang="en-US" dirty="0"/>
              <a:t> for </a:t>
            </a:r>
            <a:r>
              <a:rPr lang="en-US" dirty="0" err="1"/>
              <a:t>colour</a:t>
            </a:r>
            <a:r>
              <a:rPr lang="en-US" dirty="0"/>
              <a:t>-blindness.</a:t>
            </a:r>
          </a:p>
        </p:txBody>
      </p:sp>
      <p:pic>
        <p:nvPicPr>
          <p:cNvPr id="4" name="Picture 2">
            <a:extLst>
              <a:ext uri="{FF2B5EF4-FFF2-40B4-BE49-F238E27FC236}">
                <a16:creationId xmlns:a16="http://schemas.microsoft.com/office/drawing/2014/main" id="{F328CE24-5B65-1B4F-9005-E93D58748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416" y="2312895"/>
            <a:ext cx="2422206" cy="20573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E97A343-BE94-6E49-8EB7-DB32EC3C5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3353" y="2312895"/>
            <a:ext cx="3177538" cy="205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010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44868-7003-EE4C-B057-EA24CBF241D6}"/>
              </a:ext>
            </a:extLst>
          </p:cNvPr>
          <p:cNvSpPr>
            <a:spLocks noGrp="1"/>
          </p:cNvSpPr>
          <p:nvPr>
            <p:ph type="title"/>
          </p:nvPr>
        </p:nvSpPr>
        <p:spPr/>
        <p:txBody>
          <a:bodyPr/>
          <a:lstStyle/>
          <a:p>
            <a:r>
              <a:rPr lang="en-US" dirty="0"/>
              <a:t>Fonts</a:t>
            </a:r>
          </a:p>
        </p:txBody>
      </p:sp>
      <p:sp>
        <p:nvSpPr>
          <p:cNvPr id="3" name="Content Placeholder 2">
            <a:extLst>
              <a:ext uri="{FF2B5EF4-FFF2-40B4-BE49-F238E27FC236}">
                <a16:creationId xmlns:a16="http://schemas.microsoft.com/office/drawing/2014/main" id="{65B54971-DE70-C342-99D8-5350B1C66BD3}"/>
              </a:ext>
            </a:extLst>
          </p:cNvPr>
          <p:cNvSpPr>
            <a:spLocks noGrp="1"/>
          </p:cNvSpPr>
          <p:nvPr>
            <p:ph idx="1"/>
          </p:nvPr>
        </p:nvSpPr>
        <p:spPr/>
        <p:txBody>
          <a:bodyPr/>
          <a:lstStyle/>
          <a:p>
            <a:r>
              <a:rPr lang="en-US" dirty="0"/>
              <a:t>Keep fonts simple and easy to read. Use no more than two fonts in the entire poster, including figures. This will often mean you need to redraw figures if taken from a thesis etc.</a:t>
            </a:r>
          </a:p>
          <a:p>
            <a:r>
              <a:rPr lang="en-US" dirty="0"/>
              <a:t>Check fonts with numbers too, before deciding (e.g. this font I am using now is awful for numbers! </a:t>
            </a:r>
            <a:r>
              <a:rPr lang="en-US" dirty="0">
                <a:solidFill>
                  <a:srgbClr val="FF0000"/>
                </a:solidFill>
              </a:rPr>
              <a:t>0123456789</a:t>
            </a:r>
          </a:p>
          <a:p>
            <a:endParaRPr lang="en-US" dirty="0"/>
          </a:p>
          <a:p>
            <a:r>
              <a:rPr lang="en-US" dirty="0"/>
              <a:t>Do not use: </a:t>
            </a:r>
            <a:r>
              <a:rPr lang="en-US" sz="4000" dirty="0"/>
              <a:t>			</a:t>
            </a:r>
            <a:r>
              <a:rPr lang="en-US" sz="4000" dirty="0">
                <a:solidFill>
                  <a:srgbClr val="FF0000"/>
                </a:solidFill>
                <a:latin typeface="Comic Sans MS" panose="030F0902030302020204" pitchFamily="66" charset="0"/>
              </a:rPr>
              <a:t>Comic sans</a:t>
            </a:r>
          </a:p>
          <a:p>
            <a:endParaRPr lang="en-US" dirty="0">
              <a:latin typeface="Comic Sans MS" panose="030F0902030302020204" pitchFamily="66" charset="0"/>
            </a:endParaRPr>
          </a:p>
          <a:p>
            <a:endParaRPr lang="en-US" dirty="0">
              <a:latin typeface="Comic Sans MS" panose="030F0902030302020204" pitchFamily="66" charset="0"/>
            </a:endParaRPr>
          </a:p>
        </p:txBody>
      </p:sp>
      <p:pic>
        <p:nvPicPr>
          <p:cNvPr id="6" name="Picture 5">
            <a:extLst>
              <a:ext uri="{FF2B5EF4-FFF2-40B4-BE49-F238E27FC236}">
                <a16:creationId xmlns:a16="http://schemas.microsoft.com/office/drawing/2014/main" id="{3043C017-5A45-9B44-B33F-BE14C32A36A1}"/>
              </a:ext>
            </a:extLst>
          </p:cNvPr>
          <p:cNvPicPr>
            <a:picLocks noChangeAspect="1"/>
          </p:cNvPicPr>
          <p:nvPr/>
        </p:nvPicPr>
        <p:blipFill rotWithShape="1">
          <a:blip r:embed="rId2"/>
          <a:srcRect l="4343" t="7342"/>
          <a:stretch/>
        </p:blipFill>
        <p:spPr>
          <a:xfrm>
            <a:off x="7774644" y="3953219"/>
            <a:ext cx="3063686" cy="1268153"/>
          </a:xfrm>
          <a:prstGeom prst="rect">
            <a:avLst/>
          </a:prstGeom>
        </p:spPr>
      </p:pic>
      <p:sp>
        <p:nvSpPr>
          <p:cNvPr id="8" name="TextBox 7">
            <a:extLst>
              <a:ext uri="{FF2B5EF4-FFF2-40B4-BE49-F238E27FC236}">
                <a16:creationId xmlns:a16="http://schemas.microsoft.com/office/drawing/2014/main" id="{38944016-20E1-DB45-A633-1CD5D889291C}"/>
              </a:ext>
            </a:extLst>
          </p:cNvPr>
          <p:cNvSpPr txBox="1"/>
          <p:nvPr/>
        </p:nvSpPr>
        <p:spPr>
          <a:xfrm>
            <a:off x="4227891" y="5221372"/>
            <a:ext cx="3218510" cy="707886"/>
          </a:xfrm>
          <a:prstGeom prst="rect">
            <a:avLst/>
          </a:prstGeom>
          <a:noFill/>
        </p:spPr>
        <p:txBody>
          <a:bodyPr wrap="none" rtlCol="0">
            <a:spAutoFit/>
          </a:bodyPr>
          <a:lstStyle/>
          <a:p>
            <a:r>
              <a:rPr lang="en-US" sz="4000" dirty="0"/>
              <a:t>ALL CAPITALS</a:t>
            </a:r>
          </a:p>
        </p:txBody>
      </p:sp>
    </p:spTree>
    <p:extLst>
      <p:ext uri="{BB962C8B-B14F-4D97-AF65-F5344CB8AC3E}">
        <p14:creationId xmlns:p14="http://schemas.microsoft.com/office/powerpoint/2010/main" val="74131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3753E-09BE-364D-BF2B-894F9941F00D}"/>
              </a:ext>
            </a:extLst>
          </p:cNvPr>
          <p:cNvSpPr>
            <a:spLocks noGrp="1"/>
          </p:cNvSpPr>
          <p:nvPr>
            <p:ph type="title"/>
          </p:nvPr>
        </p:nvSpPr>
        <p:spPr/>
        <p:txBody>
          <a:bodyPr/>
          <a:lstStyle/>
          <a:p>
            <a:r>
              <a:rPr lang="en-US" dirty="0"/>
              <a:t>Acknowledgements and references</a:t>
            </a:r>
          </a:p>
        </p:txBody>
      </p:sp>
      <p:sp>
        <p:nvSpPr>
          <p:cNvPr id="3" name="Content Placeholder 2">
            <a:extLst>
              <a:ext uri="{FF2B5EF4-FFF2-40B4-BE49-F238E27FC236}">
                <a16:creationId xmlns:a16="http://schemas.microsoft.com/office/drawing/2014/main" id="{28033A95-8609-F740-8E09-FC6F64BBE45C}"/>
              </a:ext>
            </a:extLst>
          </p:cNvPr>
          <p:cNvSpPr>
            <a:spLocks noGrp="1"/>
          </p:cNvSpPr>
          <p:nvPr>
            <p:ph idx="1"/>
          </p:nvPr>
        </p:nvSpPr>
        <p:spPr/>
        <p:txBody>
          <a:bodyPr/>
          <a:lstStyle/>
          <a:p>
            <a:r>
              <a:rPr lang="en-US" dirty="0"/>
              <a:t>These can be small unless you want the reader to be directed to a paper of the same work to get a fuller story of the research.</a:t>
            </a:r>
          </a:p>
          <a:p>
            <a:r>
              <a:rPr lang="en-US" dirty="0"/>
              <a:t>Consider a QR code or similar.</a:t>
            </a:r>
          </a:p>
        </p:txBody>
      </p:sp>
    </p:spTree>
    <p:extLst>
      <p:ext uri="{BB962C8B-B14F-4D97-AF65-F5344CB8AC3E}">
        <p14:creationId xmlns:p14="http://schemas.microsoft.com/office/powerpoint/2010/main" val="16140229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D13D4-D4ED-B642-8836-179ED9BCC69E}"/>
              </a:ext>
            </a:extLst>
          </p:cNvPr>
          <p:cNvSpPr>
            <a:spLocks noGrp="1"/>
          </p:cNvSpPr>
          <p:nvPr>
            <p:ph type="title"/>
          </p:nvPr>
        </p:nvSpPr>
        <p:spPr/>
        <p:txBody>
          <a:bodyPr/>
          <a:lstStyle/>
          <a:p>
            <a:r>
              <a:rPr lang="en-US" dirty="0"/>
              <a:t>Alignment and columns</a:t>
            </a:r>
          </a:p>
        </p:txBody>
      </p:sp>
      <p:sp>
        <p:nvSpPr>
          <p:cNvPr id="3" name="Content Placeholder 2">
            <a:extLst>
              <a:ext uri="{FF2B5EF4-FFF2-40B4-BE49-F238E27FC236}">
                <a16:creationId xmlns:a16="http://schemas.microsoft.com/office/drawing/2014/main" id="{3E26F7E9-4150-214F-BE34-4B12FABA5A48}"/>
              </a:ext>
            </a:extLst>
          </p:cNvPr>
          <p:cNvSpPr>
            <a:spLocks noGrp="1"/>
          </p:cNvSpPr>
          <p:nvPr>
            <p:ph idx="1"/>
          </p:nvPr>
        </p:nvSpPr>
        <p:spPr>
          <a:xfrm>
            <a:off x="609601" y="1371601"/>
            <a:ext cx="5939118" cy="4754563"/>
          </a:xfrm>
        </p:spPr>
        <p:txBody>
          <a:bodyPr/>
          <a:lstStyle/>
          <a:p>
            <a:r>
              <a:rPr lang="en-US" dirty="0"/>
              <a:t>Be very careful with alignment. Even slight misalignments when printed large are very distracting.</a:t>
            </a:r>
          </a:p>
          <a:p>
            <a:endParaRPr lang="en-US" dirty="0"/>
          </a:p>
          <a:p>
            <a:r>
              <a:rPr lang="en-US" dirty="0"/>
              <a:t>Use guides and grids to help you.</a:t>
            </a:r>
          </a:p>
          <a:p>
            <a:endParaRPr lang="en-US" dirty="0"/>
          </a:p>
          <a:p>
            <a:r>
              <a:rPr lang="en-US" dirty="0"/>
              <a:t>Column widths need to be chosen carefully. Either even or obviously uneven.</a:t>
            </a:r>
          </a:p>
        </p:txBody>
      </p:sp>
      <p:pic>
        <p:nvPicPr>
          <p:cNvPr id="26626" name="Picture 2">
            <a:extLst>
              <a:ext uri="{FF2B5EF4-FFF2-40B4-BE49-F238E27FC236}">
                <a16:creationId xmlns:a16="http://schemas.microsoft.com/office/drawing/2014/main" id="{24308726-DBD2-5B46-B66C-2062D7759E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8088" y="1182699"/>
            <a:ext cx="5731890" cy="4754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963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B32E-FDA0-A94F-BCC8-CE172D36E245}"/>
              </a:ext>
            </a:extLst>
          </p:cNvPr>
          <p:cNvSpPr>
            <a:spLocks noGrp="1"/>
          </p:cNvSpPr>
          <p:nvPr>
            <p:ph type="title"/>
          </p:nvPr>
        </p:nvSpPr>
        <p:spPr/>
        <p:txBody>
          <a:bodyPr/>
          <a:lstStyle/>
          <a:p>
            <a:r>
              <a:rPr lang="en-US" dirty="0"/>
              <a:t>White space is actually helpful</a:t>
            </a:r>
          </a:p>
        </p:txBody>
      </p:sp>
      <p:sp>
        <p:nvSpPr>
          <p:cNvPr id="3" name="Content Placeholder 2">
            <a:extLst>
              <a:ext uri="{FF2B5EF4-FFF2-40B4-BE49-F238E27FC236}">
                <a16:creationId xmlns:a16="http://schemas.microsoft.com/office/drawing/2014/main" id="{5C5D589A-71F0-1347-B9D2-320443E4B877}"/>
              </a:ext>
            </a:extLst>
          </p:cNvPr>
          <p:cNvSpPr>
            <a:spLocks noGrp="1"/>
          </p:cNvSpPr>
          <p:nvPr>
            <p:ph idx="1"/>
          </p:nvPr>
        </p:nvSpPr>
        <p:spPr>
          <a:xfrm>
            <a:off x="609600" y="1371601"/>
            <a:ext cx="4177553" cy="4754563"/>
          </a:xfrm>
        </p:spPr>
        <p:txBody>
          <a:bodyPr/>
          <a:lstStyle/>
          <a:p>
            <a:r>
              <a:rPr lang="en-US" dirty="0"/>
              <a:t>Just because you have a lot of space, doesn’t mean you need to read it.</a:t>
            </a:r>
          </a:p>
          <a:p>
            <a:endParaRPr lang="en-US" dirty="0"/>
          </a:p>
          <a:p>
            <a:r>
              <a:rPr lang="en-US" dirty="0"/>
              <a:t>White space makes your poster look easier to understand and so draws the reader.</a:t>
            </a:r>
          </a:p>
        </p:txBody>
      </p:sp>
      <p:pic>
        <p:nvPicPr>
          <p:cNvPr id="27650" name="Picture 2">
            <a:extLst>
              <a:ext uri="{FF2B5EF4-FFF2-40B4-BE49-F238E27FC236}">
                <a16:creationId xmlns:a16="http://schemas.microsoft.com/office/drawing/2014/main" id="{37AD5BDD-8B05-704F-B87F-560496C234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623" y="1379352"/>
            <a:ext cx="6329082" cy="474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888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CBE4-2675-0B42-84CA-5ABB2D161A07}"/>
              </a:ext>
            </a:extLst>
          </p:cNvPr>
          <p:cNvSpPr>
            <a:spLocks noGrp="1"/>
          </p:cNvSpPr>
          <p:nvPr>
            <p:ph type="title"/>
          </p:nvPr>
        </p:nvSpPr>
        <p:spPr/>
        <p:txBody>
          <a:bodyPr/>
          <a:lstStyle/>
          <a:p>
            <a:r>
              <a:rPr lang="en-US" dirty="0"/>
              <a:t>Why are you there? (Know your purpose)</a:t>
            </a:r>
          </a:p>
        </p:txBody>
      </p:sp>
      <p:sp>
        <p:nvSpPr>
          <p:cNvPr id="3" name="Content Placeholder 2">
            <a:extLst>
              <a:ext uri="{FF2B5EF4-FFF2-40B4-BE49-F238E27FC236}">
                <a16:creationId xmlns:a16="http://schemas.microsoft.com/office/drawing/2014/main" id="{B08F1449-9709-C74D-982B-A1847DD52E58}"/>
              </a:ext>
            </a:extLst>
          </p:cNvPr>
          <p:cNvSpPr>
            <a:spLocks noGrp="1"/>
          </p:cNvSpPr>
          <p:nvPr>
            <p:ph idx="1"/>
          </p:nvPr>
        </p:nvSpPr>
        <p:spPr/>
        <p:txBody>
          <a:bodyPr/>
          <a:lstStyle/>
          <a:p>
            <a:r>
              <a:rPr lang="en-US" dirty="0"/>
              <a:t>There are a number of reasons to present a poster at a conference.</a:t>
            </a:r>
          </a:p>
          <a:p>
            <a:pPr marL="342900" indent="-342900">
              <a:buClr>
                <a:srgbClr val="0000FF"/>
              </a:buClr>
              <a:buFont typeface="Arial" panose="020B0604020202020204" pitchFamily="34" charset="0"/>
              <a:buChar char="•"/>
            </a:pPr>
            <a:r>
              <a:rPr lang="en-US" dirty="0"/>
              <a:t>Share your work with the wider community (obvious!)</a:t>
            </a:r>
          </a:p>
          <a:p>
            <a:pPr marL="342900" indent="-342900">
              <a:buClr>
                <a:srgbClr val="0000FF"/>
              </a:buClr>
              <a:buFont typeface="Arial" panose="020B0604020202020204" pitchFamily="34" charset="0"/>
              <a:buChar char="•"/>
            </a:pPr>
            <a:r>
              <a:rPr lang="en-US" dirty="0"/>
              <a:t>Promote a paper</a:t>
            </a:r>
          </a:p>
          <a:p>
            <a:pPr marL="342900" indent="-342900">
              <a:buClr>
                <a:srgbClr val="0000FF"/>
              </a:buClr>
              <a:buFont typeface="Arial" panose="020B0604020202020204" pitchFamily="34" charset="0"/>
              <a:buChar char="•"/>
            </a:pPr>
            <a:r>
              <a:rPr lang="en-US" dirty="0"/>
              <a:t>Discuss preliminary results</a:t>
            </a:r>
          </a:p>
          <a:p>
            <a:pPr marL="342900" indent="-342900">
              <a:buClr>
                <a:srgbClr val="0000FF"/>
              </a:buClr>
              <a:buFont typeface="Arial" panose="020B0604020202020204" pitchFamily="34" charset="0"/>
              <a:buChar char="•"/>
            </a:pPr>
            <a:r>
              <a:rPr lang="en-US" dirty="0"/>
              <a:t>Meet potential supervisors</a:t>
            </a:r>
          </a:p>
          <a:p>
            <a:pPr marL="342900" indent="-342900">
              <a:buClr>
                <a:srgbClr val="0000FF"/>
              </a:buClr>
              <a:buFont typeface="Arial" panose="020B0604020202020204" pitchFamily="34" charset="0"/>
              <a:buChar char="•"/>
            </a:pPr>
            <a:r>
              <a:rPr lang="en-US" dirty="0"/>
              <a:t>Meet potential collaborators</a:t>
            </a:r>
          </a:p>
          <a:p>
            <a:pPr>
              <a:buClr>
                <a:srgbClr val="0000FF"/>
              </a:buClr>
            </a:pPr>
            <a:endParaRPr lang="en-US" dirty="0"/>
          </a:p>
          <a:p>
            <a:pPr>
              <a:buClr>
                <a:srgbClr val="0000FF"/>
              </a:buClr>
            </a:pPr>
            <a:r>
              <a:rPr lang="en-US" dirty="0"/>
              <a:t>Before you start to design your poster, think about what you want to get out of this communication.</a:t>
            </a:r>
          </a:p>
        </p:txBody>
      </p:sp>
    </p:spTree>
    <p:extLst>
      <p:ext uri="{BB962C8B-B14F-4D97-AF65-F5344CB8AC3E}">
        <p14:creationId xmlns:p14="http://schemas.microsoft.com/office/powerpoint/2010/main" val="2654573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A39EE-1FBE-D64D-B57D-95B6A4B19EA5}"/>
              </a:ext>
            </a:extLst>
          </p:cNvPr>
          <p:cNvSpPr>
            <a:spLocks noGrp="1"/>
          </p:cNvSpPr>
          <p:nvPr>
            <p:ph type="title"/>
          </p:nvPr>
        </p:nvSpPr>
        <p:spPr/>
        <p:txBody>
          <a:bodyPr/>
          <a:lstStyle/>
          <a:p>
            <a:r>
              <a:rPr lang="en-US" dirty="0"/>
              <a:t>A local example</a:t>
            </a:r>
          </a:p>
        </p:txBody>
      </p:sp>
      <p:pic>
        <p:nvPicPr>
          <p:cNvPr id="5" name="Picture 4">
            <a:extLst>
              <a:ext uri="{FF2B5EF4-FFF2-40B4-BE49-F238E27FC236}">
                <a16:creationId xmlns:a16="http://schemas.microsoft.com/office/drawing/2014/main" id="{666B8024-1CF8-604F-8038-E138BE4ADED4}"/>
              </a:ext>
            </a:extLst>
          </p:cNvPr>
          <p:cNvPicPr>
            <a:picLocks noChangeAspect="1"/>
          </p:cNvPicPr>
          <p:nvPr/>
        </p:nvPicPr>
        <p:blipFill>
          <a:blip r:embed="rId2"/>
          <a:stretch>
            <a:fillRect/>
          </a:stretch>
        </p:blipFill>
        <p:spPr>
          <a:xfrm>
            <a:off x="6656230" y="0"/>
            <a:ext cx="4851475" cy="6858000"/>
          </a:xfrm>
          <a:prstGeom prst="rect">
            <a:avLst/>
          </a:prstGeom>
        </p:spPr>
      </p:pic>
    </p:spTree>
    <p:extLst>
      <p:ext uri="{BB962C8B-B14F-4D97-AF65-F5344CB8AC3E}">
        <p14:creationId xmlns:p14="http://schemas.microsoft.com/office/powerpoint/2010/main" val="27388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F2CD4-9815-5F43-B5B2-E2953386BDFB}"/>
              </a:ext>
            </a:extLst>
          </p:cNvPr>
          <p:cNvSpPr>
            <a:spLocks noGrp="1"/>
          </p:cNvSpPr>
          <p:nvPr>
            <p:ph type="title"/>
          </p:nvPr>
        </p:nvSpPr>
        <p:spPr/>
        <p:txBody>
          <a:bodyPr/>
          <a:lstStyle/>
          <a:p>
            <a:r>
              <a:rPr lang="en-US" dirty="0"/>
              <a:t>Contentious points?</a:t>
            </a:r>
          </a:p>
        </p:txBody>
      </p:sp>
      <p:sp>
        <p:nvSpPr>
          <p:cNvPr id="3" name="Content Placeholder 2">
            <a:extLst>
              <a:ext uri="{FF2B5EF4-FFF2-40B4-BE49-F238E27FC236}">
                <a16:creationId xmlns:a16="http://schemas.microsoft.com/office/drawing/2014/main" id="{A49C43CB-1F92-9C43-B72D-F63D542FA160}"/>
              </a:ext>
            </a:extLst>
          </p:cNvPr>
          <p:cNvSpPr>
            <a:spLocks noGrp="1"/>
          </p:cNvSpPr>
          <p:nvPr>
            <p:ph idx="1"/>
          </p:nvPr>
        </p:nvSpPr>
        <p:spPr/>
        <p:txBody>
          <a:bodyPr/>
          <a:lstStyle/>
          <a:p>
            <a:r>
              <a:rPr lang="en-US" dirty="0"/>
              <a:t>There are some elements of a poster that people love or hate. Let’s talk about some of them. What might be the pros/cons?</a:t>
            </a:r>
          </a:p>
          <a:p>
            <a:endParaRPr lang="en-US" dirty="0"/>
          </a:p>
          <a:p>
            <a:pPr marL="342900" indent="-342900">
              <a:buFont typeface="Arial" panose="020B0604020202020204" pitchFamily="34" charset="0"/>
              <a:buChar char="•"/>
            </a:pPr>
            <a:r>
              <a:rPr lang="en-US" dirty="0"/>
              <a:t>Photo of your institute</a:t>
            </a:r>
          </a:p>
          <a:p>
            <a:pPr marL="342900" indent="-342900">
              <a:buFont typeface="Arial" panose="020B0604020202020204" pitchFamily="34" charset="0"/>
              <a:buChar char="•"/>
            </a:pPr>
            <a:r>
              <a:rPr lang="en-US" dirty="0"/>
              <a:t>Institute logo</a:t>
            </a:r>
          </a:p>
          <a:p>
            <a:pPr marL="342900" indent="-342900">
              <a:buFont typeface="Arial" panose="020B0604020202020204" pitchFamily="34" charset="0"/>
              <a:buChar char="•"/>
            </a:pPr>
            <a:r>
              <a:rPr lang="en-US" dirty="0"/>
              <a:t>Photo of you</a:t>
            </a:r>
          </a:p>
          <a:p>
            <a:pPr marL="342900" indent="-342900">
              <a:buFont typeface="Arial" panose="020B0604020202020204" pitchFamily="34" charset="0"/>
              <a:buChar char="•"/>
            </a:pPr>
            <a:r>
              <a:rPr lang="en-US" dirty="0"/>
              <a:t>Gimmicky title vs long academic title</a:t>
            </a:r>
          </a:p>
          <a:p>
            <a:pPr marL="342900" indent="-342900">
              <a:buFont typeface="Arial" panose="020B0604020202020204" pitchFamily="34" charset="0"/>
              <a:buChar char="•"/>
            </a:pPr>
            <a:r>
              <a:rPr lang="en-US" dirty="0"/>
              <a:t>Memes or cartoons?</a:t>
            </a:r>
          </a:p>
          <a:p>
            <a:pPr marL="342900" indent="-342900">
              <a:buFont typeface="Arial" panose="020B0604020202020204" pitchFamily="34" charset="0"/>
              <a:buChar char="•"/>
            </a:pPr>
            <a:endParaRPr lang="en-US" dirty="0"/>
          </a:p>
          <a:p>
            <a:r>
              <a:rPr lang="en-US" dirty="0"/>
              <a:t>There is no right answer of many of these. Do what suits you best.</a:t>
            </a:r>
          </a:p>
        </p:txBody>
      </p:sp>
    </p:spTree>
    <p:extLst>
      <p:ext uri="{BB962C8B-B14F-4D97-AF65-F5344CB8AC3E}">
        <p14:creationId xmlns:p14="http://schemas.microsoft.com/office/powerpoint/2010/main" val="1391640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70870-71FC-7943-A016-198EE7065B5E}"/>
              </a:ext>
            </a:extLst>
          </p:cNvPr>
          <p:cNvSpPr>
            <a:spLocks noGrp="1"/>
          </p:cNvSpPr>
          <p:nvPr>
            <p:ph type="title"/>
          </p:nvPr>
        </p:nvSpPr>
        <p:spPr/>
        <p:txBody>
          <a:bodyPr/>
          <a:lstStyle/>
          <a:p>
            <a:r>
              <a:rPr lang="en-US" dirty="0"/>
              <a:t>Use style guides and Get some feedback</a:t>
            </a:r>
          </a:p>
        </p:txBody>
      </p:sp>
      <p:sp>
        <p:nvSpPr>
          <p:cNvPr id="3" name="Content Placeholder 2">
            <a:extLst>
              <a:ext uri="{FF2B5EF4-FFF2-40B4-BE49-F238E27FC236}">
                <a16:creationId xmlns:a16="http://schemas.microsoft.com/office/drawing/2014/main" id="{E82A78F7-B11C-5C44-85AA-E7E15EF928A1}"/>
              </a:ext>
            </a:extLst>
          </p:cNvPr>
          <p:cNvSpPr>
            <a:spLocks noGrp="1"/>
          </p:cNvSpPr>
          <p:nvPr>
            <p:ph idx="1"/>
          </p:nvPr>
        </p:nvSpPr>
        <p:spPr/>
        <p:txBody>
          <a:bodyPr/>
          <a:lstStyle/>
          <a:p>
            <a:r>
              <a:rPr lang="en-US" dirty="0"/>
              <a:t>Show you poster design to your peers to get honest feedback on </a:t>
            </a:r>
            <a:r>
              <a:rPr lang="en-US" dirty="0" err="1"/>
              <a:t>colour</a:t>
            </a:r>
            <a:r>
              <a:rPr lang="en-US" dirty="0"/>
              <a:t>/font etc. Non-experts can be really helpful.</a:t>
            </a:r>
          </a:p>
          <a:p>
            <a:endParaRPr lang="en-US" dirty="0"/>
          </a:p>
          <a:p>
            <a:r>
              <a:rPr lang="en-US" dirty="0"/>
              <a:t>Use guides that can be found on the internet about what fonts/</a:t>
            </a:r>
            <a:r>
              <a:rPr lang="en-US" dirty="0" err="1"/>
              <a:t>colours</a:t>
            </a:r>
            <a:r>
              <a:rPr lang="en-US" dirty="0"/>
              <a:t> work well.</a:t>
            </a:r>
          </a:p>
          <a:p>
            <a:endParaRPr lang="en-US" dirty="0"/>
          </a:p>
          <a:p>
            <a:r>
              <a:rPr lang="en-US" dirty="0"/>
              <a:t>Browse as many posters as you can for inspiration. Twitter is really useful for this at the moment. If time at the end, you can have a browse through some posters to get ideas.</a:t>
            </a:r>
          </a:p>
        </p:txBody>
      </p:sp>
    </p:spTree>
    <p:extLst>
      <p:ext uri="{BB962C8B-B14F-4D97-AF65-F5344CB8AC3E}">
        <p14:creationId xmlns:p14="http://schemas.microsoft.com/office/powerpoint/2010/main" val="548122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306FA-14E3-2441-8B25-00D56A88C54E}"/>
              </a:ext>
            </a:extLst>
          </p:cNvPr>
          <p:cNvSpPr>
            <a:spLocks noGrp="1"/>
          </p:cNvSpPr>
          <p:nvPr>
            <p:ph type="title"/>
          </p:nvPr>
        </p:nvSpPr>
        <p:spPr/>
        <p:txBody>
          <a:bodyPr>
            <a:noAutofit/>
          </a:bodyPr>
          <a:lstStyle/>
          <a:p>
            <a:pPr algn="ctr"/>
            <a:r>
              <a:rPr lang="en-US" dirty="0"/>
              <a:t>The poster session</a:t>
            </a:r>
          </a:p>
        </p:txBody>
      </p:sp>
      <p:pic>
        <p:nvPicPr>
          <p:cNvPr id="1026" name="Picture 2" descr="For your next conference: poster or talk? | Scientist Sees Squirrel">
            <a:extLst>
              <a:ext uri="{FF2B5EF4-FFF2-40B4-BE49-F238E27FC236}">
                <a16:creationId xmlns:a16="http://schemas.microsoft.com/office/drawing/2014/main" id="{7180CCD4-5AB8-7441-BF6C-CD35CBAAC9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22"/>
          <a:stretch/>
        </p:blipFill>
        <p:spPr bwMode="auto">
          <a:xfrm>
            <a:off x="339048" y="1343773"/>
            <a:ext cx="5836380" cy="35363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ED07ECF-164E-9548-B0A7-058484FF9BCB}"/>
              </a:ext>
            </a:extLst>
          </p:cNvPr>
          <p:cNvSpPr txBox="1"/>
          <p:nvPr/>
        </p:nvSpPr>
        <p:spPr>
          <a:xfrm>
            <a:off x="6698725" y="1343773"/>
            <a:ext cx="5154227" cy="4832092"/>
          </a:xfrm>
          <a:prstGeom prst="rect">
            <a:avLst/>
          </a:prstGeom>
          <a:noFill/>
        </p:spPr>
        <p:txBody>
          <a:bodyPr wrap="square" rtlCol="0">
            <a:spAutoFit/>
          </a:bodyPr>
          <a:lstStyle/>
          <a:p>
            <a:pPr marL="342900" indent="-342900">
              <a:buFont typeface="Arial" panose="020B0604020202020204" pitchFamily="34" charset="0"/>
              <a:buChar char="•"/>
            </a:pPr>
            <a:r>
              <a:rPr lang="en-US" sz="2200" dirty="0"/>
              <a:t>What? Why? Who?</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First steps – grabbing attention</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How to design an effective poster</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How to design a good looking poster</a:t>
            </a:r>
          </a:p>
          <a:p>
            <a:endParaRPr lang="en-US" sz="2200" dirty="0"/>
          </a:p>
          <a:p>
            <a:pPr marL="342900" indent="-342900">
              <a:buFont typeface="Arial" panose="020B0604020202020204" pitchFamily="34" charset="0"/>
              <a:buChar char="•"/>
            </a:pPr>
            <a:r>
              <a:rPr lang="en-US" sz="2200" dirty="0">
                <a:solidFill>
                  <a:srgbClr val="FF0000"/>
                </a:solidFill>
              </a:rPr>
              <a:t>How to present at a poster session</a:t>
            </a:r>
          </a:p>
          <a:p>
            <a:pPr marL="342900" indent="-342900">
              <a:buFont typeface="Arial" panose="020B0604020202020204" pitchFamily="34" charset="0"/>
              <a:buChar char="•"/>
            </a:pPr>
            <a:endParaRPr lang="en-US" sz="2200" dirty="0"/>
          </a:p>
          <a:p>
            <a:r>
              <a:rPr lang="en-US" sz="2200" dirty="0"/>
              <a:t>+ Tips on what to do</a:t>
            </a:r>
          </a:p>
          <a:p>
            <a:r>
              <a:rPr lang="en-US" sz="2200" dirty="0"/>
              <a:t>+ Tips on what NOT to do</a:t>
            </a:r>
          </a:p>
          <a:p>
            <a:endParaRPr lang="en-US" sz="2200" dirty="0"/>
          </a:p>
          <a:p>
            <a:endParaRPr lang="en-US" sz="2200" dirty="0"/>
          </a:p>
        </p:txBody>
      </p:sp>
    </p:spTree>
    <p:extLst>
      <p:ext uri="{BB962C8B-B14F-4D97-AF65-F5344CB8AC3E}">
        <p14:creationId xmlns:p14="http://schemas.microsoft.com/office/powerpoint/2010/main" val="21177776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5B884-F41A-D741-BA32-B1AAD7BBFD7B}"/>
              </a:ext>
            </a:extLst>
          </p:cNvPr>
          <p:cNvSpPr>
            <a:spLocks noGrp="1"/>
          </p:cNvSpPr>
          <p:nvPr>
            <p:ph type="title"/>
          </p:nvPr>
        </p:nvSpPr>
        <p:spPr/>
        <p:txBody>
          <a:bodyPr/>
          <a:lstStyle/>
          <a:p>
            <a:r>
              <a:rPr lang="en-US" dirty="0"/>
              <a:t>What happens at a poster session?</a:t>
            </a:r>
          </a:p>
        </p:txBody>
      </p:sp>
      <p:sp>
        <p:nvSpPr>
          <p:cNvPr id="3" name="Content Placeholder 2">
            <a:extLst>
              <a:ext uri="{FF2B5EF4-FFF2-40B4-BE49-F238E27FC236}">
                <a16:creationId xmlns:a16="http://schemas.microsoft.com/office/drawing/2014/main" id="{BC927661-F8A3-0B44-BCFC-4C9B29C69598}"/>
              </a:ext>
            </a:extLst>
          </p:cNvPr>
          <p:cNvSpPr>
            <a:spLocks noGrp="1"/>
          </p:cNvSpPr>
          <p:nvPr>
            <p:ph idx="1"/>
          </p:nvPr>
        </p:nvSpPr>
        <p:spPr/>
        <p:txBody>
          <a:bodyPr/>
          <a:lstStyle/>
          <a:p>
            <a:r>
              <a:rPr lang="en-US" dirty="0"/>
              <a:t>You stand (awkwardly) beside your poster, while others browse the rows of posters.</a:t>
            </a:r>
          </a:p>
        </p:txBody>
      </p:sp>
      <p:pic>
        <p:nvPicPr>
          <p:cNvPr id="4" name="Picture 2" descr="For your next conference: poster or talk? | Scientist Sees Squirrel">
            <a:extLst>
              <a:ext uri="{FF2B5EF4-FFF2-40B4-BE49-F238E27FC236}">
                <a16:creationId xmlns:a16="http://schemas.microsoft.com/office/drawing/2014/main" id="{729899CC-F760-C94F-8575-D3A0567068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22"/>
          <a:stretch/>
        </p:blipFill>
        <p:spPr bwMode="auto">
          <a:xfrm>
            <a:off x="609600" y="2231279"/>
            <a:ext cx="5836380" cy="353636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B4AF399B-11B2-574B-89A3-492993ADCEB2}"/>
              </a:ext>
            </a:extLst>
          </p:cNvPr>
          <p:cNvSpPr txBox="1">
            <a:spLocks/>
          </p:cNvSpPr>
          <p:nvPr/>
        </p:nvSpPr>
        <p:spPr>
          <a:xfrm>
            <a:off x="6745942" y="2231280"/>
            <a:ext cx="5060576" cy="3536360"/>
          </a:xfrm>
          <a:prstGeom prst="rect">
            <a:avLst/>
          </a:prstGeom>
        </p:spPr>
        <p:txBody>
          <a:bodyPr vert="horz" lIns="91440" tIns="45720" rIns="91440" bIns="45720" rtlCol="0">
            <a:normAutofit/>
          </a:bodyPr>
          <a:lstStyle>
            <a:lvl1pPr marL="0" indent="0" algn="l" defTabSz="914377" rtl="0" eaLnBrk="1" latinLnBrk="0" hangingPunct="1">
              <a:spcBef>
                <a:spcPct val="20000"/>
              </a:spcBef>
              <a:spcAft>
                <a:spcPts val="600"/>
              </a:spcAft>
              <a:buFont typeface="Arial" pitchFamily="34" charset="0"/>
              <a:buNone/>
              <a:defRPr sz="2200" b="0" kern="1200">
                <a:solidFill>
                  <a:schemeClr val="tx1"/>
                </a:solidFill>
                <a:latin typeface="+mn-lt"/>
                <a:ea typeface="+mn-ea"/>
                <a:cs typeface="+mn-cs"/>
              </a:defRPr>
            </a:lvl1pPr>
            <a:lvl2pPr marL="457189" indent="-182875" algn="l" defTabSz="914377"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2971" indent="-228594" algn="l" defTabSz="914377"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160" indent="-228594" algn="l" defTabSz="914377"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349" indent="-228594" algn="l" defTabSz="914377"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537" indent="-228594" algn="l" defTabSz="914377"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726" indent="-228594" algn="l" defTabSz="914377"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8914" indent="-228594" algn="l" defTabSz="914377"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103" indent="-228594" algn="l" defTabSz="914377"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a:t>The goal of the session is to interact with the delegates and explain your poster.</a:t>
            </a:r>
          </a:p>
          <a:p>
            <a:r>
              <a:rPr lang="en-US" dirty="0"/>
              <a:t>A poster session is sort of a half-way between a talk and a paper.</a:t>
            </a:r>
          </a:p>
          <a:p>
            <a:endParaRPr lang="en-US" dirty="0"/>
          </a:p>
          <a:p>
            <a:pPr marL="342900" indent="-342900">
              <a:buFontTx/>
              <a:buChar char="-"/>
            </a:pPr>
            <a:r>
              <a:rPr lang="en-US" dirty="0"/>
              <a:t>Use your graphics to illustrate points</a:t>
            </a:r>
          </a:p>
          <a:p>
            <a:pPr marL="342900" indent="-342900">
              <a:buFontTx/>
              <a:buChar char="-"/>
            </a:pPr>
            <a:r>
              <a:rPr lang="en-US" dirty="0"/>
              <a:t>Expand verbally as needed</a:t>
            </a:r>
          </a:p>
        </p:txBody>
      </p:sp>
    </p:spTree>
    <p:extLst>
      <p:ext uri="{BB962C8B-B14F-4D97-AF65-F5344CB8AC3E}">
        <p14:creationId xmlns:p14="http://schemas.microsoft.com/office/powerpoint/2010/main" val="1762802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850D-C2B6-8147-899A-3A5AC9D4D839}"/>
              </a:ext>
            </a:extLst>
          </p:cNvPr>
          <p:cNvSpPr>
            <a:spLocks noGrp="1"/>
          </p:cNvSpPr>
          <p:nvPr>
            <p:ph type="title"/>
          </p:nvPr>
        </p:nvSpPr>
        <p:spPr/>
        <p:txBody>
          <a:bodyPr/>
          <a:lstStyle/>
          <a:p>
            <a:r>
              <a:rPr lang="en-US" dirty="0"/>
              <a:t>How to engage someone</a:t>
            </a:r>
          </a:p>
        </p:txBody>
      </p:sp>
      <p:sp>
        <p:nvSpPr>
          <p:cNvPr id="3" name="Content Placeholder 2">
            <a:extLst>
              <a:ext uri="{FF2B5EF4-FFF2-40B4-BE49-F238E27FC236}">
                <a16:creationId xmlns:a16="http://schemas.microsoft.com/office/drawing/2014/main" id="{BB0B8BC0-A39E-D34D-8FEE-DB30816B1BE9}"/>
              </a:ext>
            </a:extLst>
          </p:cNvPr>
          <p:cNvSpPr>
            <a:spLocks noGrp="1"/>
          </p:cNvSpPr>
          <p:nvPr>
            <p:ph idx="1"/>
          </p:nvPr>
        </p:nvSpPr>
        <p:spPr/>
        <p:txBody>
          <a:bodyPr/>
          <a:lstStyle/>
          <a:p>
            <a:r>
              <a:rPr lang="en-US" dirty="0"/>
              <a:t>One of the most awkward parts of poster sessions is deciding when to speak to someone lingering in front of your poster and when to just leave them alone to look at the poster.</a:t>
            </a:r>
          </a:p>
          <a:p>
            <a:endParaRPr lang="en-US" dirty="0"/>
          </a:p>
          <a:p>
            <a:r>
              <a:rPr lang="en-US" dirty="0"/>
              <a:t>Try not to fish hook anyone just wandering past and perhaps try just introducing yourself, letting them have a wee look and say that you’re happy to discuss your work with them further if they’d like.</a:t>
            </a:r>
          </a:p>
          <a:p>
            <a:endParaRPr lang="en-US" dirty="0"/>
          </a:p>
          <a:p>
            <a:r>
              <a:rPr lang="en-US" dirty="0">
                <a:solidFill>
                  <a:srgbClr val="FF0000"/>
                </a:solidFill>
              </a:rPr>
              <a:t>Any other ideas on good openers?</a:t>
            </a:r>
          </a:p>
        </p:txBody>
      </p:sp>
    </p:spTree>
    <p:extLst>
      <p:ext uri="{BB962C8B-B14F-4D97-AF65-F5344CB8AC3E}">
        <p14:creationId xmlns:p14="http://schemas.microsoft.com/office/powerpoint/2010/main" val="1786244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A2FC0-F965-F44C-A862-E4870F03D251}"/>
              </a:ext>
            </a:extLst>
          </p:cNvPr>
          <p:cNvSpPr>
            <a:spLocks noGrp="1"/>
          </p:cNvSpPr>
          <p:nvPr>
            <p:ph type="title"/>
          </p:nvPr>
        </p:nvSpPr>
        <p:spPr/>
        <p:txBody>
          <a:bodyPr/>
          <a:lstStyle/>
          <a:p>
            <a:r>
              <a:rPr lang="en-US" dirty="0"/>
              <a:t>Know your audience</a:t>
            </a:r>
          </a:p>
        </p:txBody>
      </p:sp>
      <p:sp>
        <p:nvSpPr>
          <p:cNvPr id="3" name="Content Placeholder 2">
            <a:extLst>
              <a:ext uri="{FF2B5EF4-FFF2-40B4-BE49-F238E27FC236}">
                <a16:creationId xmlns:a16="http://schemas.microsoft.com/office/drawing/2014/main" id="{86F93BB2-7FAD-494A-92D2-B7393CE3BC8E}"/>
              </a:ext>
            </a:extLst>
          </p:cNvPr>
          <p:cNvSpPr>
            <a:spLocks noGrp="1"/>
          </p:cNvSpPr>
          <p:nvPr>
            <p:ph idx="1"/>
          </p:nvPr>
        </p:nvSpPr>
        <p:spPr/>
        <p:txBody>
          <a:bodyPr/>
          <a:lstStyle/>
          <a:p>
            <a:r>
              <a:rPr lang="en-US" dirty="0"/>
              <a:t>You don’t want to waste anyone’s time:</a:t>
            </a:r>
          </a:p>
          <a:p>
            <a:pPr marL="342900" indent="-342900">
              <a:buFont typeface="Arial" panose="020B0604020202020204" pitchFamily="34" charset="0"/>
              <a:buChar char="•"/>
            </a:pPr>
            <a:r>
              <a:rPr lang="en-US" dirty="0"/>
              <a:t>You don’t want to waste heaps of time with an expert, explaining a lot of basics</a:t>
            </a:r>
          </a:p>
          <a:p>
            <a:pPr marL="342900" indent="-342900">
              <a:buFont typeface="Arial" panose="020B0604020202020204" pitchFamily="34" charset="0"/>
              <a:buChar char="•"/>
            </a:pPr>
            <a:r>
              <a:rPr lang="en-US" dirty="0"/>
              <a:t>You don’t want to be too technical for a non-expert, as they won’t understand.</a:t>
            </a:r>
          </a:p>
          <a:p>
            <a:endParaRPr lang="en-US" dirty="0"/>
          </a:p>
          <a:p>
            <a:endParaRPr lang="en-US" dirty="0"/>
          </a:p>
          <a:p>
            <a:endParaRPr lang="en-US" dirty="0"/>
          </a:p>
        </p:txBody>
      </p:sp>
      <p:pic>
        <p:nvPicPr>
          <p:cNvPr id="30722" name="Picture 2" descr="Ginger kittens, one whispering in the ear of the other photo WP18163">
            <a:extLst>
              <a:ext uri="{FF2B5EF4-FFF2-40B4-BE49-F238E27FC236}">
                <a16:creationId xmlns:a16="http://schemas.microsoft.com/office/drawing/2014/main" id="{42A6D62B-5774-EF4C-8AF4-5E154D9587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71" t="7451" r="9541" b="4384"/>
          <a:stretch/>
        </p:blipFill>
        <p:spPr bwMode="auto">
          <a:xfrm>
            <a:off x="7588624" y="3136829"/>
            <a:ext cx="3993775" cy="3420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31E26D-314D-A140-922A-D148F6169AFB}"/>
              </a:ext>
            </a:extLst>
          </p:cNvPr>
          <p:cNvSpPr txBox="1"/>
          <p:nvPr/>
        </p:nvSpPr>
        <p:spPr>
          <a:xfrm>
            <a:off x="534902" y="4249270"/>
            <a:ext cx="6645828" cy="1384995"/>
          </a:xfrm>
          <a:prstGeom prst="rect">
            <a:avLst/>
          </a:prstGeom>
          <a:noFill/>
        </p:spPr>
        <p:txBody>
          <a:bodyPr wrap="square" rtlCol="0">
            <a:spAutoFit/>
          </a:bodyPr>
          <a:lstStyle/>
          <a:p>
            <a:r>
              <a:rPr lang="en-US" sz="2200" dirty="0">
                <a:solidFill>
                  <a:srgbClr val="FF0000"/>
                </a:solidFill>
              </a:rPr>
              <a:t>If you don’t know your audience’s field, ask them what they do! The poster presentation should be a dialogue, not a monologue.</a:t>
            </a:r>
          </a:p>
          <a:p>
            <a:endParaRPr lang="en-US" dirty="0"/>
          </a:p>
        </p:txBody>
      </p:sp>
    </p:spTree>
    <p:extLst>
      <p:ext uri="{BB962C8B-B14F-4D97-AF65-F5344CB8AC3E}">
        <p14:creationId xmlns:p14="http://schemas.microsoft.com/office/powerpoint/2010/main" val="656643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2559E-CE46-1E41-B6C2-83FF1327FCA5}"/>
              </a:ext>
            </a:extLst>
          </p:cNvPr>
          <p:cNvSpPr>
            <a:spLocks noGrp="1"/>
          </p:cNvSpPr>
          <p:nvPr>
            <p:ph type="title"/>
          </p:nvPr>
        </p:nvSpPr>
        <p:spPr/>
        <p:txBody>
          <a:bodyPr/>
          <a:lstStyle/>
          <a:p>
            <a:r>
              <a:rPr lang="en-US" dirty="0"/>
              <a:t>You don’t need a pitch if you have a good story</a:t>
            </a:r>
          </a:p>
        </p:txBody>
      </p:sp>
      <p:sp>
        <p:nvSpPr>
          <p:cNvPr id="3" name="Content Placeholder 2">
            <a:extLst>
              <a:ext uri="{FF2B5EF4-FFF2-40B4-BE49-F238E27FC236}">
                <a16:creationId xmlns:a16="http://schemas.microsoft.com/office/drawing/2014/main" id="{1397C465-DD05-4B4D-92E1-212C210CDCB8}"/>
              </a:ext>
            </a:extLst>
          </p:cNvPr>
          <p:cNvSpPr>
            <a:spLocks noGrp="1"/>
          </p:cNvSpPr>
          <p:nvPr>
            <p:ph idx="1"/>
          </p:nvPr>
        </p:nvSpPr>
        <p:spPr>
          <a:xfrm>
            <a:off x="609600" y="1371601"/>
            <a:ext cx="10898101" cy="5185728"/>
          </a:xfrm>
        </p:spPr>
        <p:txBody>
          <a:bodyPr>
            <a:normAutofit/>
          </a:bodyPr>
          <a:lstStyle/>
          <a:p>
            <a:r>
              <a:rPr lang="en-US" dirty="0"/>
              <a:t>A common approach is for delegates to ask presenters “Would you like to tell me about your poster?”</a:t>
            </a:r>
          </a:p>
          <a:p>
            <a:endParaRPr lang="en-US" dirty="0"/>
          </a:p>
          <a:p>
            <a:r>
              <a:rPr lang="en-US" dirty="0"/>
              <a:t>This gives you an open slate to walk them through your story. It needn’t be a pitch, as such, but it does need to be brief. I would err on the side of being as brief as possible, which then leaves them to ask questions if they are interested. 1-2 min max.</a:t>
            </a:r>
          </a:p>
          <a:p>
            <a:endParaRPr lang="en-US" dirty="0"/>
          </a:p>
          <a:p>
            <a:r>
              <a:rPr lang="en-US" dirty="0"/>
              <a:t>Start your story with your motivation, what was the question your were trying to solve and wrap back around to this at the end. Don’t just point to and list results and methods.</a:t>
            </a:r>
          </a:p>
          <a:p>
            <a:endParaRPr lang="en-US" dirty="0"/>
          </a:p>
          <a:p>
            <a:r>
              <a:rPr lang="en-US" dirty="0"/>
              <a:t>Point out things that were surprising or you are still confused about – they might have some insight that is helpful!</a:t>
            </a:r>
          </a:p>
          <a:p>
            <a:endParaRPr lang="en-US" dirty="0"/>
          </a:p>
          <a:p>
            <a:endParaRPr lang="en-US" dirty="0"/>
          </a:p>
        </p:txBody>
      </p:sp>
    </p:spTree>
    <p:extLst>
      <p:ext uri="{BB962C8B-B14F-4D97-AF65-F5344CB8AC3E}">
        <p14:creationId xmlns:p14="http://schemas.microsoft.com/office/powerpoint/2010/main" val="36602746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57B8-B99B-A545-98DE-0520A0E0C450}"/>
              </a:ext>
            </a:extLst>
          </p:cNvPr>
          <p:cNvSpPr>
            <a:spLocks noGrp="1"/>
          </p:cNvSpPr>
          <p:nvPr>
            <p:ph type="title"/>
          </p:nvPr>
        </p:nvSpPr>
        <p:spPr/>
        <p:txBody>
          <a:bodyPr>
            <a:normAutofit fontScale="90000"/>
          </a:bodyPr>
          <a:lstStyle/>
          <a:p>
            <a:r>
              <a:rPr lang="en-US" dirty="0"/>
              <a:t>Common questions that people ask at poster sessions</a:t>
            </a:r>
          </a:p>
        </p:txBody>
      </p:sp>
      <p:sp>
        <p:nvSpPr>
          <p:cNvPr id="3" name="Content Placeholder 2">
            <a:extLst>
              <a:ext uri="{FF2B5EF4-FFF2-40B4-BE49-F238E27FC236}">
                <a16:creationId xmlns:a16="http://schemas.microsoft.com/office/drawing/2014/main" id="{8163509E-0A6D-D24A-9B62-B24A6A039C1D}"/>
              </a:ext>
            </a:extLst>
          </p:cNvPr>
          <p:cNvSpPr>
            <a:spLocks noGrp="1"/>
          </p:cNvSpPr>
          <p:nvPr>
            <p:ph idx="1"/>
          </p:nvPr>
        </p:nvSpPr>
        <p:spPr/>
        <p:txBody>
          <a:bodyPr/>
          <a:lstStyle/>
          <a:p>
            <a:r>
              <a:rPr lang="en-US" dirty="0"/>
              <a:t>“Would you like to tell me about your poster?”</a:t>
            </a:r>
          </a:p>
          <a:p>
            <a:endParaRPr lang="en-US" dirty="0"/>
          </a:p>
          <a:p>
            <a:r>
              <a:rPr lang="en-US" dirty="0">
                <a:solidFill>
                  <a:srgbClr val="FF0000"/>
                </a:solidFill>
              </a:rPr>
              <a:t>What else?</a:t>
            </a:r>
          </a:p>
        </p:txBody>
      </p:sp>
    </p:spTree>
    <p:extLst>
      <p:ext uri="{BB962C8B-B14F-4D97-AF65-F5344CB8AC3E}">
        <p14:creationId xmlns:p14="http://schemas.microsoft.com/office/powerpoint/2010/main" val="16527601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4294-4179-5341-A201-56174A87F362}"/>
              </a:ext>
            </a:extLst>
          </p:cNvPr>
          <p:cNvSpPr>
            <a:spLocks noGrp="1"/>
          </p:cNvSpPr>
          <p:nvPr>
            <p:ph type="title"/>
          </p:nvPr>
        </p:nvSpPr>
        <p:spPr/>
        <p:txBody>
          <a:bodyPr/>
          <a:lstStyle/>
          <a:p>
            <a:r>
              <a:rPr lang="en-US" dirty="0"/>
              <a:t>What not to do at a poster session?</a:t>
            </a:r>
          </a:p>
        </p:txBody>
      </p:sp>
      <p:sp>
        <p:nvSpPr>
          <p:cNvPr id="3" name="Content Placeholder 2">
            <a:extLst>
              <a:ext uri="{FF2B5EF4-FFF2-40B4-BE49-F238E27FC236}">
                <a16:creationId xmlns:a16="http://schemas.microsoft.com/office/drawing/2014/main" id="{FAFA374A-1267-D743-9350-C2B089E4581D}"/>
              </a:ext>
            </a:extLst>
          </p:cNvPr>
          <p:cNvSpPr>
            <a:spLocks noGrp="1"/>
          </p:cNvSpPr>
          <p:nvPr>
            <p:ph idx="1"/>
          </p:nvPr>
        </p:nvSpPr>
        <p:spPr>
          <a:xfrm>
            <a:off x="609600" y="1371601"/>
            <a:ext cx="10898101" cy="5185728"/>
          </a:xfrm>
        </p:spPr>
        <p:txBody>
          <a:bodyPr>
            <a:normAutofit/>
          </a:bodyPr>
          <a:lstStyle/>
          <a:p>
            <a:pPr marL="342900" indent="-342900">
              <a:buFont typeface="Arial" panose="020B0604020202020204" pitchFamily="34" charset="0"/>
              <a:buChar char="•"/>
            </a:pPr>
            <a:r>
              <a:rPr lang="en-US" dirty="0"/>
              <a:t>Don’t leave your poster. It is annoying if people want to speak to you.</a:t>
            </a:r>
          </a:p>
          <a:p>
            <a:pPr marL="342900" indent="-342900">
              <a:buFont typeface="Arial" panose="020B0604020202020204" pitchFamily="34" charset="0"/>
              <a:buChar char="•"/>
            </a:pPr>
            <a:r>
              <a:rPr lang="en-US" dirty="0"/>
              <a:t>Don’t have your friends crowding your poster. If they want to come and support you, that is great, but they can do that quickly, one-on-one.</a:t>
            </a:r>
          </a:p>
          <a:p>
            <a:pPr marL="342900" indent="-342900">
              <a:buFont typeface="Arial" panose="020B0604020202020204" pitchFamily="34" charset="0"/>
              <a:buChar char="•"/>
            </a:pPr>
            <a:r>
              <a:rPr lang="en-US" dirty="0"/>
              <a:t>Don’t get drunk! Poster sessions often have free beer/wine. Be careful.</a:t>
            </a:r>
          </a:p>
          <a:p>
            <a:pPr marL="342900" indent="-342900">
              <a:buFont typeface="Arial" panose="020B0604020202020204" pitchFamily="34" charset="0"/>
              <a:buChar char="•"/>
            </a:pPr>
            <a:r>
              <a:rPr lang="en-US" dirty="0"/>
              <a:t>Don’t dominate your audience’s time.</a:t>
            </a:r>
          </a:p>
          <a:p>
            <a:pPr marL="342900" indent="-342900">
              <a:buFont typeface="Arial" panose="020B0604020202020204" pitchFamily="34" charset="0"/>
              <a:buChar char="•"/>
            </a:pPr>
            <a:r>
              <a:rPr lang="en-US" dirty="0"/>
              <a:t>Don’t be afraid to talk to the poster presenters around you. It is much less awkward than standing alone and you might learn something/meet someone new.</a:t>
            </a:r>
          </a:p>
          <a:p>
            <a:pPr marL="342900" indent="-342900">
              <a:buFont typeface="Arial" panose="020B0604020202020204" pitchFamily="34" charset="0"/>
              <a:buChar char="•"/>
            </a:pPr>
            <a:r>
              <a:rPr lang="en-US" dirty="0"/>
              <a:t>If you have business cards or copies of your paper, don’t force them onto people, just say they are welcome to take one if they wish.</a:t>
            </a:r>
          </a:p>
          <a:p>
            <a:pPr marL="342900" indent="-342900">
              <a:buFont typeface="Arial" panose="020B0604020202020204" pitchFamily="34" charset="0"/>
              <a:buChar char="•"/>
            </a:pPr>
            <a:r>
              <a:rPr lang="en-US" dirty="0"/>
              <a:t>Don’t ask questions to prove your intelligence.</a:t>
            </a:r>
          </a:p>
          <a:p>
            <a:pPr marL="342900" indent="-342900">
              <a:buFont typeface="Arial" panose="020B0604020202020204" pitchFamily="34" charset="0"/>
              <a:buChar char="•"/>
            </a:pPr>
            <a:r>
              <a:rPr lang="en-US" dirty="0"/>
              <a:t>Don’t forget your poster – so easy to do!</a:t>
            </a:r>
          </a:p>
        </p:txBody>
      </p:sp>
    </p:spTree>
    <p:extLst>
      <p:ext uri="{BB962C8B-B14F-4D97-AF65-F5344CB8AC3E}">
        <p14:creationId xmlns:p14="http://schemas.microsoft.com/office/powerpoint/2010/main" val="1419777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AA877-E6BA-474D-B07B-3ACC6FE96204}"/>
              </a:ext>
            </a:extLst>
          </p:cNvPr>
          <p:cNvSpPr>
            <a:spLocks noGrp="1"/>
          </p:cNvSpPr>
          <p:nvPr>
            <p:ph type="title"/>
          </p:nvPr>
        </p:nvSpPr>
        <p:spPr/>
        <p:txBody>
          <a:bodyPr>
            <a:normAutofit/>
          </a:bodyPr>
          <a:lstStyle/>
          <a:p>
            <a:r>
              <a:rPr lang="en-US" dirty="0"/>
              <a:t>What type of conference? (Know your audience)</a:t>
            </a:r>
          </a:p>
        </p:txBody>
      </p:sp>
      <p:sp>
        <p:nvSpPr>
          <p:cNvPr id="3" name="Content Placeholder 2">
            <a:extLst>
              <a:ext uri="{FF2B5EF4-FFF2-40B4-BE49-F238E27FC236}">
                <a16:creationId xmlns:a16="http://schemas.microsoft.com/office/drawing/2014/main" id="{06E7794E-64FF-6F41-A9CC-70A8EA5926FC}"/>
              </a:ext>
            </a:extLst>
          </p:cNvPr>
          <p:cNvSpPr>
            <a:spLocks noGrp="1"/>
          </p:cNvSpPr>
          <p:nvPr>
            <p:ph idx="1"/>
          </p:nvPr>
        </p:nvSpPr>
        <p:spPr/>
        <p:txBody>
          <a:bodyPr/>
          <a:lstStyle/>
          <a:p>
            <a:r>
              <a:rPr lang="en-US" i="1" dirty="0">
                <a:solidFill>
                  <a:srgbClr val="FF0000"/>
                </a:solidFill>
              </a:rPr>
              <a:t>Our group’s research interests are in using computational methods for understanding and designing (nanoscale) catalysts for sustainable industry and environmental remediation.</a:t>
            </a:r>
          </a:p>
          <a:p>
            <a:r>
              <a:rPr lang="en-US" dirty="0"/>
              <a:t>We can (and have) presented our research at a range of conferences:</a:t>
            </a:r>
          </a:p>
          <a:p>
            <a:pPr marL="342900" indent="-342900">
              <a:buFont typeface="Arial" panose="020B0604020202020204" pitchFamily="34" charset="0"/>
              <a:buChar char="•"/>
            </a:pPr>
            <a:r>
              <a:rPr lang="en-US" dirty="0"/>
              <a:t>Electrocatalysis</a:t>
            </a:r>
          </a:p>
          <a:p>
            <a:pPr marL="342900" indent="-342900">
              <a:buFont typeface="Arial" panose="020B0604020202020204" pitchFamily="34" charset="0"/>
              <a:buChar char="•"/>
            </a:pPr>
            <a:r>
              <a:rPr lang="en-US" dirty="0"/>
              <a:t>Catalysis</a:t>
            </a:r>
          </a:p>
          <a:p>
            <a:pPr marL="342900" indent="-342900">
              <a:buFont typeface="Arial" panose="020B0604020202020204" pitchFamily="34" charset="0"/>
              <a:buChar char="•"/>
            </a:pPr>
            <a:r>
              <a:rPr lang="en-US" dirty="0"/>
              <a:t>Nanocluster structure</a:t>
            </a:r>
          </a:p>
          <a:p>
            <a:pPr marL="342900" indent="-342900">
              <a:buFont typeface="Arial" panose="020B0604020202020204" pitchFamily="34" charset="0"/>
              <a:buChar char="•"/>
            </a:pPr>
            <a:r>
              <a:rPr lang="en-US" dirty="0"/>
              <a:t>Computational chemistry</a:t>
            </a:r>
          </a:p>
          <a:p>
            <a:pPr marL="342900" indent="-342900">
              <a:buFont typeface="Arial" panose="020B0604020202020204" pitchFamily="34" charset="0"/>
              <a:buChar char="•"/>
            </a:pPr>
            <a:r>
              <a:rPr lang="en-US" dirty="0"/>
              <a:t>Physical chemistry</a:t>
            </a:r>
          </a:p>
          <a:p>
            <a:pPr marL="342900" indent="-342900">
              <a:buFont typeface="Arial" panose="020B0604020202020204" pitchFamily="34" charset="0"/>
              <a:buChar char="•"/>
            </a:pPr>
            <a:r>
              <a:rPr lang="en-US" dirty="0"/>
              <a:t>Engineering</a:t>
            </a:r>
          </a:p>
          <a:p>
            <a:pPr marL="342900" indent="-342900">
              <a:buFont typeface="Arial" panose="020B0604020202020204" pitchFamily="34" charset="0"/>
              <a:buChar char="•"/>
            </a:pPr>
            <a:r>
              <a:rPr lang="en-US" dirty="0"/>
              <a:t>General chemistry</a:t>
            </a:r>
          </a:p>
          <a:p>
            <a:pPr marL="342900" indent="-342900">
              <a:buFont typeface="Arial" panose="020B0604020202020204" pitchFamily="34" charset="0"/>
              <a:buChar char="•"/>
            </a:pPr>
            <a:endParaRPr lang="en-US" dirty="0"/>
          </a:p>
          <a:p>
            <a:endParaRPr lang="en-US" dirty="0"/>
          </a:p>
        </p:txBody>
      </p:sp>
      <p:sp>
        <p:nvSpPr>
          <p:cNvPr id="4" name="TextBox 3">
            <a:extLst>
              <a:ext uri="{FF2B5EF4-FFF2-40B4-BE49-F238E27FC236}">
                <a16:creationId xmlns:a16="http://schemas.microsoft.com/office/drawing/2014/main" id="{0175CD7F-2648-2A42-8E9A-237989CCC18A}"/>
              </a:ext>
            </a:extLst>
          </p:cNvPr>
          <p:cNvSpPr txBox="1"/>
          <p:nvPr/>
        </p:nvSpPr>
        <p:spPr>
          <a:xfrm>
            <a:off x="4574251" y="3429000"/>
            <a:ext cx="6917871" cy="2462213"/>
          </a:xfrm>
          <a:prstGeom prst="rect">
            <a:avLst/>
          </a:prstGeom>
          <a:noFill/>
        </p:spPr>
        <p:txBody>
          <a:bodyPr wrap="square" rtlCol="0">
            <a:spAutoFit/>
          </a:bodyPr>
          <a:lstStyle/>
          <a:p>
            <a:r>
              <a:rPr lang="en-US" sz="2200" dirty="0"/>
              <a:t>The type of conference should guide you to decide:</a:t>
            </a:r>
          </a:p>
          <a:p>
            <a:endParaRPr lang="en-US" sz="2200" dirty="0"/>
          </a:p>
          <a:p>
            <a:pPr marL="342900" indent="-342900">
              <a:buFont typeface="Wingdings" pitchFamily="2" charset="2"/>
              <a:buChar char="ü"/>
            </a:pPr>
            <a:r>
              <a:rPr lang="en-US" sz="2200" dirty="0"/>
              <a:t>What project to present</a:t>
            </a:r>
          </a:p>
          <a:p>
            <a:pPr marL="342900" indent="-342900">
              <a:buFont typeface="Wingdings" pitchFamily="2" charset="2"/>
              <a:buChar char="ü"/>
            </a:pPr>
            <a:r>
              <a:rPr lang="en-US" sz="2200" dirty="0"/>
              <a:t>What story to tell</a:t>
            </a:r>
          </a:p>
          <a:p>
            <a:pPr marL="342900" indent="-342900">
              <a:buFont typeface="Wingdings" pitchFamily="2" charset="2"/>
              <a:buChar char="ü"/>
            </a:pPr>
            <a:r>
              <a:rPr lang="en-US" sz="2200" dirty="0"/>
              <a:t>What background is needed</a:t>
            </a:r>
          </a:p>
          <a:p>
            <a:pPr marL="342900" indent="-342900">
              <a:buFont typeface="Wingdings" pitchFamily="2" charset="2"/>
              <a:buChar char="ü"/>
            </a:pPr>
            <a:r>
              <a:rPr lang="en-US" sz="2200" dirty="0"/>
              <a:t>What details to include</a:t>
            </a:r>
          </a:p>
          <a:p>
            <a:pPr marL="342900" indent="-342900">
              <a:buFont typeface="Wingdings" pitchFamily="2" charset="2"/>
              <a:buChar char="ü"/>
            </a:pPr>
            <a:r>
              <a:rPr lang="en-US" sz="2200" dirty="0"/>
              <a:t>How to speak to people at the session</a:t>
            </a:r>
          </a:p>
        </p:txBody>
      </p:sp>
      <p:sp>
        <p:nvSpPr>
          <p:cNvPr id="5" name="Rectangle 4">
            <a:extLst>
              <a:ext uri="{FF2B5EF4-FFF2-40B4-BE49-F238E27FC236}">
                <a16:creationId xmlns:a16="http://schemas.microsoft.com/office/drawing/2014/main" id="{F96DCA95-50A3-E544-879C-DA3DB917B393}"/>
              </a:ext>
            </a:extLst>
          </p:cNvPr>
          <p:cNvSpPr/>
          <p:nvPr/>
        </p:nvSpPr>
        <p:spPr>
          <a:xfrm>
            <a:off x="4457700" y="3429000"/>
            <a:ext cx="6482443" cy="24622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92894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6EC10-9063-6349-BA07-E3EB2859D06F}"/>
              </a:ext>
            </a:extLst>
          </p:cNvPr>
          <p:cNvSpPr>
            <a:spLocks noGrp="1"/>
          </p:cNvSpPr>
          <p:nvPr>
            <p:ph type="title"/>
          </p:nvPr>
        </p:nvSpPr>
        <p:spPr/>
        <p:txBody>
          <a:bodyPr/>
          <a:lstStyle/>
          <a:p>
            <a:r>
              <a:rPr lang="en-US" dirty="0"/>
              <a:t>Activity time!</a:t>
            </a:r>
          </a:p>
        </p:txBody>
      </p:sp>
      <p:sp>
        <p:nvSpPr>
          <p:cNvPr id="3" name="Content Placeholder 2">
            <a:extLst>
              <a:ext uri="{FF2B5EF4-FFF2-40B4-BE49-F238E27FC236}">
                <a16:creationId xmlns:a16="http://schemas.microsoft.com/office/drawing/2014/main" id="{6E1C502C-5C76-FE4F-ACD2-995DB4753D32}"/>
              </a:ext>
            </a:extLst>
          </p:cNvPr>
          <p:cNvSpPr>
            <a:spLocks noGrp="1"/>
          </p:cNvSpPr>
          <p:nvPr>
            <p:ph idx="1"/>
          </p:nvPr>
        </p:nvSpPr>
        <p:spPr/>
        <p:txBody>
          <a:bodyPr/>
          <a:lstStyle/>
          <a:p>
            <a:r>
              <a:rPr lang="en-US" dirty="0"/>
              <a:t>With your sketched out poster from earlier, let’s try and present it to each other.</a:t>
            </a:r>
          </a:p>
          <a:p>
            <a:r>
              <a:rPr lang="en-US" dirty="0"/>
              <a:t>This is also good practice for asking insightful questions.</a:t>
            </a:r>
          </a:p>
        </p:txBody>
      </p:sp>
    </p:spTree>
    <p:extLst>
      <p:ext uri="{BB962C8B-B14F-4D97-AF65-F5344CB8AC3E}">
        <p14:creationId xmlns:p14="http://schemas.microsoft.com/office/powerpoint/2010/main" val="313929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306FA-14E3-2441-8B25-00D56A88C54E}"/>
              </a:ext>
            </a:extLst>
          </p:cNvPr>
          <p:cNvSpPr>
            <a:spLocks noGrp="1"/>
          </p:cNvSpPr>
          <p:nvPr>
            <p:ph type="title"/>
          </p:nvPr>
        </p:nvSpPr>
        <p:spPr/>
        <p:txBody>
          <a:bodyPr>
            <a:noAutofit/>
          </a:bodyPr>
          <a:lstStyle/>
          <a:p>
            <a:pPr algn="ctr"/>
            <a:r>
              <a:rPr lang="en-US" dirty="0"/>
              <a:t>Attention seeking</a:t>
            </a:r>
          </a:p>
        </p:txBody>
      </p:sp>
      <p:pic>
        <p:nvPicPr>
          <p:cNvPr id="1026" name="Picture 2" descr="For your next conference: poster or talk? | Scientist Sees Squirrel">
            <a:extLst>
              <a:ext uri="{FF2B5EF4-FFF2-40B4-BE49-F238E27FC236}">
                <a16:creationId xmlns:a16="http://schemas.microsoft.com/office/drawing/2014/main" id="{7180CCD4-5AB8-7441-BF6C-CD35CBAAC9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22"/>
          <a:stretch/>
        </p:blipFill>
        <p:spPr bwMode="auto">
          <a:xfrm>
            <a:off x="339048" y="1343773"/>
            <a:ext cx="5836380" cy="35363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ED07ECF-164E-9548-B0A7-058484FF9BCB}"/>
              </a:ext>
            </a:extLst>
          </p:cNvPr>
          <p:cNvSpPr txBox="1"/>
          <p:nvPr/>
        </p:nvSpPr>
        <p:spPr>
          <a:xfrm>
            <a:off x="6698725" y="1343773"/>
            <a:ext cx="5154227" cy="4832092"/>
          </a:xfrm>
          <a:prstGeom prst="rect">
            <a:avLst/>
          </a:prstGeom>
          <a:noFill/>
        </p:spPr>
        <p:txBody>
          <a:bodyPr wrap="square" rtlCol="0">
            <a:spAutoFit/>
          </a:bodyPr>
          <a:lstStyle/>
          <a:p>
            <a:pPr marL="342900" indent="-342900">
              <a:buFont typeface="Arial" panose="020B0604020202020204" pitchFamily="34" charset="0"/>
              <a:buChar char="•"/>
            </a:pPr>
            <a:r>
              <a:rPr lang="en-US" sz="2200" dirty="0"/>
              <a:t>What? Why? Who?</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solidFill>
                  <a:srgbClr val="FF0000"/>
                </a:solidFill>
              </a:rPr>
              <a:t>First steps – grabbing attention</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How to design an effective poster</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How to design a good looking poster</a:t>
            </a:r>
          </a:p>
          <a:p>
            <a:endParaRPr lang="en-US" sz="2200" dirty="0"/>
          </a:p>
          <a:p>
            <a:pPr marL="342900" indent="-342900">
              <a:buFont typeface="Arial" panose="020B0604020202020204" pitchFamily="34" charset="0"/>
              <a:buChar char="•"/>
            </a:pPr>
            <a:r>
              <a:rPr lang="en-US" sz="2200" dirty="0"/>
              <a:t>How to present at a poster session</a:t>
            </a:r>
          </a:p>
          <a:p>
            <a:pPr marL="342900" indent="-342900">
              <a:buFont typeface="Arial" panose="020B0604020202020204" pitchFamily="34" charset="0"/>
              <a:buChar char="•"/>
            </a:pPr>
            <a:endParaRPr lang="en-US" sz="2200" dirty="0"/>
          </a:p>
          <a:p>
            <a:r>
              <a:rPr lang="en-US" sz="2200" dirty="0"/>
              <a:t>+ Tips on what to do</a:t>
            </a:r>
          </a:p>
          <a:p>
            <a:r>
              <a:rPr lang="en-US" sz="2200" dirty="0"/>
              <a:t>+ Tips on what NOT to do</a:t>
            </a:r>
          </a:p>
          <a:p>
            <a:endParaRPr lang="en-US" sz="2200" dirty="0"/>
          </a:p>
          <a:p>
            <a:endParaRPr lang="en-US" sz="2200" dirty="0"/>
          </a:p>
        </p:txBody>
      </p:sp>
    </p:spTree>
    <p:extLst>
      <p:ext uri="{BB962C8B-B14F-4D97-AF65-F5344CB8AC3E}">
        <p14:creationId xmlns:p14="http://schemas.microsoft.com/office/powerpoint/2010/main" val="4246719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5C207-A99C-AE4F-A8BA-587EB1BCBE5A}"/>
              </a:ext>
            </a:extLst>
          </p:cNvPr>
          <p:cNvSpPr>
            <a:spLocks noGrp="1"/>
          </p:cNvSpPr>
          <p:nvPr>
            <p:ph type="title"/>
          </p:nvPr>
        </p:nvSpPr>
        <p:spPr/>
        <p:txBody>
          <a:bodyPr/>
          <a:lstStyle/>
          <a:p>
            <a:r>
              <a:rPr lang="en-US" dirty="0"/>
              <a:t>Which poster would you stop at?</a:t>
            </a:r>
          </a:p>
        </p:txBody>
      </p:sp>
      <p:sp>
        <p:nvSpPr>
          <p:cNvPr id="3" name="Content Placeholder 2">
            <a:extLst>
              <a:ext uri="{FF2B5EF4-FFF2-40B4-BE49-F238E27FC236}">
                <a16:creationId xmlns:a16="http://schemas.microsoft.com/office/drawing/2014/main" id="{893C29D7-D43E-8E45-B206-20A8A7041924}"/>
              </a:ext>
            </a:extLst>
          </p:cNvPr>
          <p:cNvSpPr>
            <a:spLocks noGrp="1"/>
          </p:cNvSpPr>
          <p:nvPr>
            <p:ph idx="1"/>
          </p:nvPr>
        </p:nvSpPr>
        <p:spPr/>
        <p:txBody>
          <a:bodyPr/>
          <a:lstStyle/>
          <a:p>
            <a:r>
              <a:rPr lang="en-US" dirty="0"/>
              <a:t>During the posters session, delegates often wander (somewhat haphazardly often) before deciding on which poster to inspect more closely. Therefore your poster needs to catch the eye.</a:t>
            </a:r>
          </a:p>
          <a:p>
            <a:endParaRPr lang="en-US" dirty="0"/>
          </a:p>
          <a:p>
            <a:r>
              <a:rPr lang="en-US" dirty="0"/>
              <a:t>You will see 10 posters for 10 seconds each. </a:t>
            </a:r>
          </a:p>
          <a:p>
            <a:endParaRPr lang="en-US" dirty="0"/>
          </a:p>
          <a:p>
            <a:pPr algn="ctr"/>
            <a:r>
              <a:rPr lang="en-US" b="1" dirty="0">
                <a:solidFill>
                  <a:srgbClr val="FF0000"/>
                </a:solidFill>
              </a:rPr>
              <a:t>Which would you stop at first?</a:t>
            </a:r>
          </a:p>
        </p:txBody>
      </p:sp>
    </p:spTree>
    <p:extLst>
      <p:ext uri="{BB962C8B-B14F-4D97-AF65-F5344CB8AC3E}">
        <p14:creationId xmlns:p14="http://schemas.microsoft.com/office/powerpoint/2010/main" val="3789412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3452F35-A4C5-3C4F-9A95-20194D6B5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0"/>
            <a:ext cx="10591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809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CD6F066-C6B0-D14B-9100-0EE874084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2468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Custom 2">
      <a:dk1>
        <a:srgbClr val="000000"/>
      </a:dk1>
      <a:lt1>
        <a:srgbClr val="FFFFFF"/>
      </a:lt1>
      <a:dk2>
        <a:srgbClr val="509AC1"/>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SOHO">
      <a:majorFont>
        <a:latin typeface="Candara"/>
        <a:ea typeface=""/>
        <a:cs typeface=""/>
        <a:font script="Jpan" typeface="ＭＳ Ｐゴシック"/>
        <a:font script="Hang" typeface="HY견명조"/>
        <a:font script="Hans" typeface="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Ｐゴシック"/>
        <a:font script="Hang" typeface="HY견명조"/>
        <a:font script="Hans" typeface="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Theme1" id="{6B1B98BB-EEF1-F84A-B726-405DB11653AE}" vid="{4639237D-2798-BA4C-9B3B-AAD596C358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Theme1</Template>
  <TotalTime>115900</TotalTime>
  <Words>2599</Words>
  <Application>Microsoft Macintosh PowerPoint</Application>
  <PresentationFormat>Widescreen</PresentationFormat>
  <Paragraphs>325</Paragraphs>
  <Slides>50</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Candara</vt:lpstr>
      <vt:lpstr>Comic Sans MS</vt:lpstr>
      <vt:lpstr>Lucida Grande</vt:lpstr>
      <vt:lpstr>Wingdings</vt:lpstr>
      <vt:lpstr>Theme1</vt:lpstr>
      <vt:lpstr>Academic Poster presentations   </vt:lpstr>
      <vt:lpstr>Who are you and why are you here?  </vt:lpstr>
      <vt:lpstr>What is a poster session?</vt:lpstr>
      <vt:lpstr>Why are you there? (Know your purpose)</vt:lpstr>
      <vt:lpstr>What type of conference? (Know your audience)</vt:lpstr>
      <vt:lpstr>Attention seeking</vt:lpstr>
      <vt:lpstr>Which poster would you stop 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poster would you stop at?</vt:lpstr>
      <vt:lpstr>Goal of a poster: Effectively communicating</vt:lpstr>
      <vt:lpstr>Story and Structure</vt:lpstr>
      <vt:lpstr>Sketch out your story first</vt:lpstr>
      <vt:lpstr>Example</vt:lpstr>
      <vt:lpstr>Building up the story</vt:lpstr>
      <vt:lpstr>How to convey your points?</vt:lpstr>
      <vt:lpstr>Schematics can be really useful</vt:lpstr>
      <vt:lpstr>Schematics can be really useful</vt:lpstr>
      <vt:lpstr>The fewer words the better</vt:lpstr>
      <vt:lpstr>Methodology</vt:lpstr>
      <vt:lpstr>Placement of story on the poster</vt:lpstr>
      <vt:lpstr>Activity time!</vt:lpstr>
      <vt:lpstr>Good design can please or irk….</vt:lpstr>
      <vt:lpstr>The finer details</vt:lpstr>
      <vt:lpstr>Size matters</vt:lpstr>
      <vt:lpstr>Colour Schemes</vt:lpstr>
      <vt:lpstr>Fonts</vt:lpstr>
      <vt:lpstr>Acknowledgements and references</vt:lpstr>
      <vt:lpstr>Alignment and columns</vt:lpstr>
      <vt:lpstr>White space is actually helpful</vt:lpstr>
      <vt:lpstr>A local example</vt:lpstr>
      <vt:lpstr>Contentious points?</vt:lpstr>
      <vt:lpstr>Use style guides and Get some feedback</vt:lpstr>
      <vt:lpstr>The poster session</vt:lpstr>
      <vt:lpstr>What happens at a poster session?</vt:lpstr>
      <vt:lpstr>How to engage someone</vt:lpstr>
      <vt:lpstr>Know your audience</vt:lpstr>
      <vt:lpstr>You don’t need a pitch if you have a good story</vt:lpstr>
      <vt:lpstr>Common questions that people ask at poster sessions</vt:lpstr>
      <vt:lpstr>What not to do at a poster session?</vt:lpstr>
      <vt:lpstr>Activity time!</vt:lpstr>
    </vt:vector>
  </TitlesOfParts>
  <Company>Haskoli Islands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Garden</dc:creator>
  <cp:lastModifiedBy>Anna Garden</cp:lastModifiedBy>
  <cp:revision>854</cp:revision>
  <cp:lastPrinted>2018-07-09T08:41:19Z</cp:lastPrinted>
  <dcterms:created xsi:type="dcterms:W3CDTF">2013-03-03T21:50:24Z</dcterms:created>
  <dcterms:modified xsi:type="dcterms:W3CDTF">2021-07-16T02:22:59Z</dcterms:modified>
</cp:coreProperties>
</file>